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Layouts/slideLayout3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86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06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2.xml" ContentType="application/vnd.openxmlformats-officedocument.presentationml.slideLayout+xml"/>
  <Override PartName="/docProps/custom.xml" ContentType="application/vnd.openxmlformats-officedocument.custom-properties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69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76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1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114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103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2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7.xml" ContentType="application/vnd.openxmlformats-officedocument.presentationml.slide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91.xml" ContentType="application/vnd.openxmlformats-officedocument.presentationml.slideLayout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s/slide28.xml" ContentType="application/vnd.openxmlformats-officedocument.presentationml.slide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109.xml" ContentType="application/vnd.openxmlformats-officedocument.presentationml.slideLayout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1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105.xml" ContentType="application/vnd.openxmlformats-officedocument.presentationml.slideLayout+xml"/>
  <Default Extension="jpeg" ContentType="image/jpeg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7" r:id="rId2"/>
  </p:sldMasterIdLst>
  <p:notesMasterIdLst>
    <p:notesMasterId r:id="rId37"/>
  </p:notesMasterIdLst>
  <p:handoutMasterIdLst>
    <p:handoutMasterId r:id="rId38"/>
  </p:handoutMasterIdLst>
  <p:sldIdLst>
    <p:sldId id="687" r:id="rId3"/>
    <p:sldId id="788" r:id="rId4"/>
    <p:sldId id="789" r:id="rId5"/>
    <p:sldId id="790" r:id="rId6"/>
    <p:sldId id="801" r:id="rId7"/>
    <p:sldId id="733" r:id="rId8"/>
    <p:sldId id="784" r:id="rId9"/>
    <p:sldId id="736" r:id="rId10"/>
    <p:sldId id="737" r:id="rId11"/>
    <p:sldId id="738" r:id="rId12"/>
    <p:sldId id="739" r:id="rId13"/>
    <p:sldId id="782" r:id="rId14"/>
    <p:sldId id="802" r:id="rId15"/>
    <p:sldId id="792" r:id="rId16"/>
    <p:sldId id="793" r:id="rId17"/>
    <p:sldId id="794" r:id="rId18"/>
    <p:sldId id="795" r:id="rId19"/>
    <p:sldId id="796" r:id="rId20"/>
    <p:sldId id="797" r:id="rId21"/>
    <p:sldId id="798" r:id="rId22"/>
    <p:sldId id="799" r:id="rId23"/>
    <p:sldId id="800" r:id="rId24"/>
    <p:sldId id="750" r:id="rId25"/>
    <p:sldId id="768" r:id="rId26"/>
    <p:sldId id="765" r:id="rId27"/>
    <p:sldId id="766" r:id="rId28"/>
    <p:sldId id="767" r:id="rId29"/>
    <p:sldId id="769" r:id="rId30"/>
    <p:sldId id="770" r:id="rId31"/>
    <p:sldId id="771" r:id="rId32"/>
    <p:sldId id="772" r:id="rId33"/>
    <p:sldId id="773" r:id="rId34"/>
    <p:sldId id="774" r:id="rId35"/>
    <p:sldId id="775" r:id="rId36"/>
  </p:sldIdLst>
  <p:sldSz cx="9144000" cy="6858000" type="screen4x3"/>
  <p:notesSz cx="6858000" cy="9144000"/>
  <p:embeddedFontLst>
    <p:embeddedFont>
      <p:font typeface="Angsana New" pitchFamily="18" charset="-34"/>
      <p:regular r:id="rId39"/>
      <p:bold r:id="rId40"/>
      <p:italic r:id="rId41"/>
      <p:boldItalic r:id="rId42"/>
    </p:embeddedFont>
    <p:embeddedFont>
      <p:font typeface="Comic Sans MS" pitchFamily="66" charset="0"/>
      <p:regular r:id="rId43"/>
      <p:bold r:id="rId44"/>
    </p:embeddedFont>
    <p:embeddedFont>
      <p:font typeface="Calibri" pitchFamily="34" charset="0"/>
      <p:regular r:id="rId45"/>
      <p:bold r:id="rId46"/>
      <p:italic r:id="rId47"/>
      <p:boldItalic r:id="rId48"/>
    </p:embeddedFont>
    <p:embeddedFont>
      <p:font typeface="Cordia New" pitchFamily="34" charset="-34"/>
      <p:regular r:id="rId49"/>
      <p:bold r:id="rId50"/>
      <p:italic r:id="rId51"/>
      <p:boldItalic r:id="rId52"/>
    </p:embeddedFont>
    <p:embeddedFont>
      <p:font typeface="TH SarabunPSK" pitchFamily="34" charset="-34"/>
      <p:regular r:id="rId53"/>
      <p:bold r:id="rId54"/>
      <p:italic r:id="rId55"/>
      <p:boldItalic r:id="rId56"/>
    </p:embeddedFont>
    <p:embeddedFont>
      <p:font typeface="SimSun" pitchFamily="2" charset="-122"/>
      <p:regular r:id="rId57"/>
    </p:embeddedFont>
    <p:embeddedFont>
      <p:font typeface="CordiaUPC" pitchFamily="34" charset="-34"/>
      <p:regular r:id="rId58"/>
      <p:bold r:id="rId59"/>
      <p:italic r:id="rId60"/>
      <p:boldItalic r:id="rId61"/>
    </p:embeddedFont>
    <p:embeddedFont>
      <p:font typeface="Microsoft Sans Serif" pitchFamily="34" charset="0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FF"/>
    <a:srgbClr val="FFCCFF"/>
    <a:srgbClr val="66FFFF"/>
    <a:srgbClr val="9F3FFF"/>
    <a:srgbClr val="FFFF99"/>
    <a:srgbClr val="DFDA00"/>
    <a:srgbClr val="CCFF99"/>
    <a:srgbClr val="E8FFD1"/>
    <a:srgbClr val="FF7C8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47" autoAdjust="0"/>
    <p:restoredTop sz="92536" autoAdjust="0"/>
  </p:normalViewPr>
  <p:slideViewPr>
    <p:cSldViewPr showGuides="1">
      <p:cViewPr>
        <p:scale>
          <a:sx n="62" d="100"/>
          <a:sy n="62" d="100"/>
        </p:scale>
        <p:origin x="-710" y="-29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88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9648"/>
    </p:cViewPr>
  </p:sorterViewPr>
  <p:notesViewPr>
    <p:cSldViewPr>
      <p:cViewPr varScale="1">
        <p:scale>
          <a:sx n="50" d="100"/>
          <a:sy n="50" d="100"/>
        </p:scale>
        <p:origin x="-1338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62" Type="http://schemas.openxmlformats.org/officeDocument/2006/relationships/font" Target="fonts/font24.fntdata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font" Target="fonts/font20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font" Target="fonts/font19.fntdata"/><Relationship Id="rId61" Type="http://schemas.openxmlformats.org/officeDocument/2006/relationships/font" Target="fonts/font2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font" Target="fonts/font22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59" Type="http://schemas.openxmlformats.org/officeDocument/2006/relationships/font" Target="fonts/font2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F15EEE-AF2C-40B8-9FBD-2D912871C93C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C64E5-7E27-49C5-B151-6489D9AA2323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xmlns="" val="16514097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F77A4-95C4-49A7-B18D-D234C078783D}" type="datetimeFigureOut">
              <a:rPr lang="en-US" smtClean="0"/>
              <a:pPr/>
              <a:t>8/14/2017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F40DFA-B482-4AD0-A536-856EB395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39779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8F67C20F-BAB9-426F-B251-B815D60317F3}" type="slidenum">
              <a:rPr lang="en-US" smtClean="0"/>
              <a:pPr defTabSz="877788"/>
              <a:t>21</a:t>
            </a:fld>
            <a:endParaRPr lang="en-US" dirty="0" smtClean="0"/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xmlns="" val="1067021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90276429-C82E-44E7-8F01-0F8F69567C4D}" type="slidenum">
              <a:rPr lang="en-US" smtClean="0"/>
              <a:pPr defTabSz="877788"/>
              <a:t>25</a:t>
            </a:fld>
            <a:endParaRPr lang="en-US" dirty="0" smtClean="0"/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xmlns="" val="4173352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877788"/>
            <a:fld id="{881A4A2B-0978-4081-869C-6DA59EF9ACA7}" type="slidenum">
              <a:rPr lang="en-US" smtClean="0"/>
              <a:pPr defTabSz="877788"/>
              <a:t>26</a:t>
            </a:fld>
            <a:endParaRPr lang="en-US" dirty="0" smtClean="0"/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xmlns="" val="3557362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6_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596" y="2500306"/>
            <a:ext cx="8229600" cy="1357322"/>
          </a:xfrm>
          <a:solidFill>
            <a:srgbClr val="CCFF99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 smtClean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6A623A"/>
                </a:solidFill>
              </a:rPr>
              <a:t>	KMITL</a:t>
            </a:r>
            <a:r>
              <a:rPr lang="en-US" sz="1200" baseline="0" dirty="0" smtClean="0">
                <a:solidFill>
                  <a:srgbClr val="6A623A"/>
                </a:solidFill>
              </a:rPr>
              <a:t>    </a:t>
            </a:r>
            <a:r>
              <a:rPr lang="en-US" sz="1200" dirty="0" smtClean="0">
                <a:solidFill>
                  <a:srgbClr val="6A623A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7F6EF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rgbClr val="D9D4B9"/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7F6EF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rgbClr val="D9D4B9"/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7_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2636912"/>
            <a:ext cx="6552728" cy="648072"/>
          </a:xfr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 smtClean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6A623A"/>
                </a:solidFill>
              </a:rPr>
              <a:t>	KMITL</a:t>
            </a:r>
            <a:r>
              <a:rPr lang="en-US" sz="1200" baseline="0" dirty="0" smtClean="0">
                <a:solidFill>
                  <a:srgbClr val="6A623A"/>
                </a:solidFill>
              </a:rPr>
              <a:t>    </a:t>
            </a:r>
            <a:r>
              <a:rPr lang="en-US" sz="1200" dirty="0" smtClean="0">
                <a:solidFill>
                  <a:srgbClr val="6A623A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6870700" cy="16002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828800"/>
            <a:ext cx="7696200" cy="1752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733800"/>
            <a:ext cx="7696200" cy="1752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302EBF-FE8A-4D4B-973D-4B890D00047F}" type="slidenum">
              <a:rPr lang="en-US"/>
              <a:pPr>
                <a:defRPr/>
              </a:pPr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BFFD93-00DA-4CFD-AC00-A64DEE026651}" type="slidenum">
              <a:rPr lang="en-US"/>
              <a:pPr>
                <a:defRPr/>
              </a:pPr>
              <a:t>‹#›</a:t>
            </a:fld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2348880"/>
            <a:ext cx="4968552" cy="648072"/>
          </a:xfr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>
            <a:noAutofit/>
          </a:bodyPr>
          <a:lstStyle>
            <a:lvl1pPr>
              <a:defRPr sz="2400">
                <a:latin typeface="Comic Sans MS" pitchFamily="66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 smtClean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6A623A"/>
                </a:solidFill>
              </a:rPr>
              <a:t>	KMITL</a:t>
            </a:r>
            <a:r>
              <a:rPr lang="en-US" sz="1200" baseline="0" dirty="0" smtClean="0">
                <a:solidFill>
                  <a:srgbClr val="6A623A"/>
                </a:solidFill>
              </a:rPr>
              <a:t>    </a:t>
            </a:r>
            <a:r>
              <a:rPr lang="en-US" sz="1200" dirty="0" smtClean="0">
                <a:solidFill>
                  <a:srgbClr val="6A623A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6A623A"/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403350" y="3213100"/>
            <a:ext cx="6553200" cy="647700"/>
          </a:xfr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none"/>
        </p:style>
        <p:txBody>
          <a:bodyPr anchor="ctr">
            <a:normAutofit/>
          </a:bodyPr>
          <a:lstStyle>
            <a:lvl1pPr algn="ctr"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1000108"/>
            <a:ext cx="8715436" cy="5500726"/>
          </a:xfrm>
          <a:noFill/>
          <a:ln>
            <a:noFill/>
          </a:ln>
        </p:spPr>
        <p:txBody>
          <a:bodyPr>
            <a:normAutofit/>
          </a:bodyPr>
          <a:lstStyle>
            <a:lvl1pPr>
              <a:lnSpc>
                <a:spcPct val="150000"/>
              </a:lnSpc>
              <a:buNone/>
              <a:defRPr sz="1800"/>
            </a:lvl1pPr>
            <a:lvl2pPr marL="357188" indent="-284163">
              <a:lnSpc>
                <a:spcPct val="100000"/>
              </a:lnSpc>
              <a:spcBef>
                <a:spcPts val="600"/>
              </a:spcBef>
              <a:buFont typeface="Arial" pitchFamily="34" charset="0"/>
              <a:buChar char="•"/>
              <a:defRPr sz="1600"/>
            </a:lvl2pPr>
            <a:lvl3pPr marL="546100" indent="-228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3pPr>
            <a:lvl4pPr marL="898525" indent="-228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262063" indent="-228600">
              <a:lnSpc>
                <a:spcPct val="100000"/>
              </a:lnSpc>
              <a:spcBef>
                <a:spcPts val="600"/>
              </a:spcBef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214282" y="3571876"/>
            <a:ext cx="8715436" cy="2928958"/>
          </a:xfrm>
          <a:noFill/>
          <a:ln>
            <a:noFill/>
          </a:ln>
        </p:spPr>
        <p:txBody>
          <a:bodyPr>
            <a:normAutofit/>
          </a:bodyPr>
          <a:lstStyle>
            <a:lvl1pPr>
              <a:lnSpc>
                <a:spcPct val="150000"/>
              </a:lnSpc>
              <a:buNone/>
              <a:defRPr sz="1800"/>
            </a:lvl1pPr>
            <a:lvl2pPr marL="544513" indent="-285750">
              <a:lnSpc>
                <a:spcPct val="100000"/>
              </a:lnSpc>
              <a:spcBef>
                <a:spcPts val="600"/>
              </a:spcBef>
              <a:buFont typeface="Arial" pitchFamily="34" charset="0"/>
              <a:buChar char="•"/>
              <a:defRPr sz="1600"/>
            </a:lvl2pPr>
            <a:lvl3pPr marL="811213" indent="-228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3pPr>
            <a:lvl4pPr marL="1255713" indent="-228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400"/>
            </a:lvl4pPr>
            <a:lvl5pPr marL="1527175" indent="-228600">
              <a:lnSpc>
                <a:spcPct val="100000"/>
              </a:lnSpc>
              <a:spcBef>
                <a:spcPts val="600"/>
              </a:spcBef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214282" y="1071546"/>
            <a:ext cx="4286250" cy="571500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5"/>
          </p:nvPr>
        </p:nvSpPr>
        <p:spPr>
          <a:xfrm>
            <a:off x="214282" y="3857632"/>
            <a:ext cx="4286250" cy="642938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85794"/>
            <a:ext cx="8715436" cy="5715040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400"/>
            </a:lvl1pPr>
            <a:lvl2pPr marL="357188" indent="-284163">
              <a:lnSpc>
                <a:spcPct val="100000"/>
              </a:lnSpc>
              <a:buFont typeface="Arial" pitchFamily="34" charset="0"/>
              <a:buChar char="•"/>
              <a:defRPr sz="1400"/>
            </a:lvl2pPr>
            <a:lvl3pPr marL="546100" indent="-228600">
              <a:lnSpc>
                <a:spcPct val="100000"/>
              </a:lnSpc>
              <a:buFont typeface="Comic Sans MS" pitchFamily="66" charset="0"/>
              <a:buChar char="−"/>
              <a:defRPr sz="1400"/>
            </a:lvl3pPr>
            <a:lvl4pPr marL="898525" indent="-228600">
              <a:buFont typeface="Wingdings" pitchFamily="2" charset="2"/>
              <a:buChar char="§"/>
              <a:defRPr sz="1400"/>
            </a:lvl4pPr>
            <a:lvl5pPr marL="1262063" indent="-228600"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214282" y="3571876"/>
            <a:ext cx="8715436" cy="292895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400"/>
            </a:lvl1pPr>
            <a:lvl2pPr marL="544513" indent="-285750">
              <a:buFont typeface="Arial" pitchFamily="34" charset="0"/>
              <a:buChar char="•"/>
              <a:defRPr sz="1400"/>
            </a:lvl2pPr>
            <a:lvl3pPr marL="811213" indent="-228600">
              <a:buFont typeface="Comic Sans MS" pitchFamily="66" charset="0"/>
              <a:buChar char="−"/>
              <a:defRPr sz="1200"/>
            </a:lvl3pPr>
            <a:lvl4pPr marL="1255713" indent="-228600">
              <a:buFont typeface="Wingdings" pitchFamily="2" charset="2"/>
              <a:buChar char="§"/>
              <a:defRPr sz="1100"/>
            </a:lvl4pPr>
            <a:lvl5pPr marL="1527175" indent="-228600"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15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214313" y="785812"/>
            <a:ext cx="8715375" cy="2643188"/>
          </a:xfrm>
        </p:spPr>
        <p:txBody>
          <a:bodyPr>
            <a:normAutofit/>
          </a:bodyPr>
          <a:lstStyle>
            <a:lvl1pPr>
              <a:buNone/>
              <a:defRPr sz="1600"/>
            </a:lvl1pPr>
            <a:lvl2pPr marL="355600" indent="-195263">
              <a:buFont typeface="Arial" pitchFamily="34" charset="0"/>
              <a:buChar char="•"/>
              <a:defRPr sz="1600"/>
            </a:lvl2pPr>
            <a:lvl3pPr marL="715963" indent="-228600">
              <a:buFont typeface="Comic Sans MS" pitchFamily="66" charset="0"/>
              <a:buChar char="−"/>
              <a:tabLst/>
              <a:defRPr sz="1600"/>
            </a:lvl3pPr>
            <a:lvl4pPr marL="1160463" indent="-228600">
              <a:buFont typeface="Wingdings" pitchFamily="2" charset="2"/>
              <a:buChar char="§"/>
              <a:defRPr sz="1600"/>
            </a:lvl4pPr>
            <a:lvl5pPr marL="1524000" indent="-228600"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2928934"/>
            <a:ext cx="8715375" cy="3571900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buFont typeface="Arial" pitchFamily="34" charset="0"/>
              <a:buChar char="•"/>
              <a:defRPr sz="1600"/>
            </a:lvl2pPr>
            <a:lvl3pPr marL="442913" indent="-179388">
              <a:buFont typeface="+mj-lt"/>
              <a:buAutoNum type="arabicPeriod"/>
              <a:tabLst/>
              <a:defRPr sz="1600"/>
            </a:lvl3pPr>
            <a:lvl4pPr marL="623888" indent="-180975">
              <a:buFont typeface="Wingdings" pitchFamily="2" charset="2"/>
              <a:buChar char="§"/>
              <a:defRPr sz="1600"/>
            </a:lvl4pPr>
            <a:lvl5pPr marL="803275" indent="-179388"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2714620"/>
            <a:ext cx="8715375" cy="3786214"/>
          </a:xfrm>
        </p:spPr>
        <p:txBody>
          <a:bodyPr/>
          <a:lstStyle>
            <a:lvl1pPr>
              <a:buNone/>
              <a:defRPr sz="1400"/>
            </a:lvl1pPr>
            <a:lvl2pPr marL="179388" indent="-179388">
              <a:buFont typeface="Arial" pitchFamily="34" charset="0"/>
              <a:buNone/>
              <a:defRPr sz="1400"/>
            </a:lvl2pPr>
            <a:lvl3pPr marL="263525" indent="-180975">
              <a:buFont typeface="+mj-lt"/>
              <a:buAutoNum type="arabicPeriod"/>
              <a:tabLst/>
              <a:defRPr sz="1400"/>
            </a:lvl3pPr>
            <a:lvl4pPr marL="539750" indent="-180975">
              <a:buFont typeface="Wingdings" pitchFamily="2" charset="2"/>
              <a:buChar char="§"/>
              <a:defRPr sz="1400"/>
            </a:lvl4pPr>
            <a:lvl5pPr marL="720725" indent="-179388">
              <a:buFont typeface="Comic Sans MS" pitchFamily="66" charset="0"/>
              <a:buChar char="−"/>
              <a:defRPr sz="1400"/>
            </a:lvl5pPr>
          </a:lstStyle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3357562"/>
            <a:ext cx="8715375" cy="3143272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/>
            </a:lvl2pPr>
            <a:lvl3pPr marL="450850" indent="-36830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  <a:tabLst>
                <a:tab pos="450850" algn="l"/>
              </a:tabLst>
              <a:defRPr sz="1600"/>
            </a:lvl3pPr>
            <a:lvl4pPr marL="982663" indent="-355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433513" indent="-355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ilver Text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14282" y="3000372"/>
            <a:ext cx="8715375" cy="3500462"/>
          </a:xfrm>
        </p:spPr>
        <p:txBody>
          <a:bodyPr>
            <a:normAutofit/>
          </a:bodyPr>
          <a:lstStyle>
            <a:lvl1pPr>
              <a:buNone/>
              <a:defRPr sz="1400"/>
            </a:lvl1pPr>
            <a:lvl2pPr marL="179388" indent="-179388">
              <a:lnSpc>
                <a:spcPct val="100000"/>
              </a:lnSpc>
              <a:spcBef>
                <a:spcPts val="600"/>
              </a:spcBef>
              <a:buFont typeface="Arial" pitchFamily="34" charset="0"/>
              <a:buNone/>
              <a:defRPr sz="1600"/>
            </a:lvl2pPr>
            <a:lvl3pPr marL="450850" indent="-368300">
              <a:lnSpc>
                <a:spcPct val="100000"/>
              </a:lnSpc>
              <a:spcBef>
                <a:spcPts val="600"/>
              </a:spcBef>
              <a:buFont typeface="+mj-lt"/>
              <a:buAutoNum type="arabicPeriod"/>
              <a:tabLst>
                <a:tab pos="450850" algn="l"/>
              </a:tabLst>
              <a:defRPr sz="1600"/>
            </a:lvl3pPr>
            <a:lvl4pPr marL="982663" indent="-355600">
              <a:lnSpc>
                <a:spcPct val="100000"/>
              </a:lnSpc>
              <a:spcBef>
                <a:spcPts val="600"/>
              </a:spcBef>
              <a:buFont typeface="Wingdings" pitchFamily="2" charset="2"/>
              <a:buChar char="§"/>
              <a:defRPr sz="1600"/>
            </a:lvl4pPr>
            <a:lvl5pPr marL="1433513" indent="-355600">
              <a:lnSpc>
                <a:spcPct val="100000"/>
              </a:lnSpc>
              <a:spcBef>
                <a:spcPts val="600"/>
              </a:spcBef>
              <a:buFont typeface="Comic Sans MS" pitchFamily="66" charset="0"/>
              <a:buChar char="−"/>
              <a:defRPr sz="1600"/>
            </a:lvl5pPr>
          </a:lstStyle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2673355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385762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ilver Text18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1">
                  <a:lumMod val="95000"/>
                </a:schemeClr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1"/>
            <a:tileRect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1604" y="1214422"/>
            <a:ext cx="6786610" cy="150019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800"/>
            </a:lvl1pPr>
            <a:lvl2pPr>
              <a:buFont typeface="Arial" pitchFamily="34" charset="0"/>
              <a:buChar char="•"/>
              <a:defRPr sz="1800"/>
            </a:lvl2pPr>
            <a:lvl3pPr>
              <a:buFont typeface="Comic Sans MS" pitchFamily="66" charset="0"/>
              <a:buChar char="−"/>
              <a:defRPr sz="1600"/>
            </a:lvl3pPr>
            <a:lvl4pPr>
              <a:buNone/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1571604" y="2714620"/>
            <a:ext cx="6786610" cy="1500198"/>
          </a:xfrm>
          <a:noFill/>
          <a:ln>
            <a:noFill/>
          </a:ln>
        </p:spPr>
        <p:txBody>
          <a:bodyPr>
            <a:normAutofit/>
          </a:bodyPr>
          <a:lstStyle>
            <a:lvl1pPr>
              <a:buNone/>
              <a:defRPr sz="1800"/>
            </a:lvl1pPr>
            <a:lvl2pPr>
              <a:buFont typeface="Arial" pitchFamily="34" charset="0"/>
              <a:buChar char="•"/>
              <a:defRPr sz="1600"/>
            </a:lvl2pPr>
            <a:lvl3pPr>
              <a:buFont typeface="Comic Sans MS" pitchFamily="66" charset="0"/>
              <a:buChar char="−"/>
              <a:defRPr sz="1400"/>
            </a:lvl3pPr>
            <a:lvl4pPr>
              <a:buNone/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level00000</a:t>
            </a:r>
            <a:endParaRPr lang="th-TH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ilver Text18 Bullet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>
            <a:gsLst>
              <a:gs pos="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214414" y="1428736"/>
            <a:ext cx="7715304" cy="164306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>
            <a:gsLst>
              <a:gs pos="0">
                <a:schemeClr val="bg1"/>
              </a:gs>
              <a:gs pos="53000">
                <a:srgbClr val="D4DEFF"/>
              </a:gs>
              <a:gs pos="83000">
                <a:srgbClr val="D4DEFF"/>
              </a:gs>
              <a:gs pos="100000">
                <a:srgbClr val="96AB94"/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2" name="Rectangle 11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AF7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3F0E9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3F0E9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chemeClr val="bg2">
                  <a:tint val="40000"/>
                  <a:satMod val="350000"/>
                  <a:alpha val="79000"/>
                </a:schemeClr>
              </a:gs>
              <a:gs pos="40000">
                <a:schemeClr val="bg2">
                  <a:tint val="45000"/>
                  <a:shade val="99000"/>
                  <a:satMod val="350000"/>
                </a:schemeClr>
              </a:gs>
              <a:gs pos="100000">
                <a:schemeClr val="bg2">
                  <a:shade val="20000"/>
                  <a:satMod val="255000"/>
                </a:schemeClr>
              </a:gs>
            </a:gsLst>
            <a:lin ang="2700000" scaled="1"/>
            <a:tileRect/>
          </a:gra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FFFF99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2673355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385762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2918"/>
            <a:ext cx="9144000" cy="5866876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8918"/>
            <a:ext cx="9144000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0694" y="781860"/>
            <a:ext cx="3643338" cy="504000"/>
          </a:xfrm>
          <a:gradFill flip="none" rotWithShape="1">
            <a:gsLst>
              <a:gs pos="0">
                <a:srgbClr val="FEE7E6">
                  <a:shade val="30000"/>
                  <a:satMod val="115000"/>
                </a:srgbClr>
              </a:gs>
              <a:gs pos="50000">
                <a:srgbClr val="FEE7E6">
                  <a:shade val="67500"/>
                  <a:satMod val="115000"/>
                </a:srgbClr>
              </a:gs>
              <a:gs pos="100000">
                <a:srgbClr val="FEE7E6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KMITL   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BFB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DBDBB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C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7DCFD">
                  <a:shade val="30000"/>
                  <a:satMod val="115000"/>
                </a:srgbClr>
              </a:gs>
              <a:gs pos="50000">
                <a:srgbClr val="C7DCFD">
                  <a:shade val="67500"/>
                  <a:satMod val="115000"/>
                </a:srgbClr>
              </a:gs>
              <a:gs pos="100000">
                <a:srgbClr val="C7DCFD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3333C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rgbClr val="FFFF99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7624" y="3933056"/>
            <a:ext cx="6786610" cy="1184273"/>
          </a:xfrm>
        </p:spPr>
        <p:txBody>
          <a:bodyPr>
            <a:normAutofit/>
          </a:bodyPr>
          <a:lstStyle>
            <a:lvl1pPr>
              <a:defRPr sz="28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3333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6374" y="571480"/>
            <a:ext cx="8926282" cy="5938314"/>
          </a:xfrm>
          <a:prstGeom prst="rect">
            <a:avLst/>
          </a:prstGeom>
          <a:solidFill>
            <a:srgbClr val="F0F5FE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6282" cy="428628"/>
          </a:xfrm>
          <a:gradFill flip="none" rotWithShape="1">
            <a:gsLst>
              <a:gs pos="0">
                <a:srgbClr val="80AFFC">
                  <a:tint val="66000"/>
                  <a:satMod val="160000"/>
                </a:srgbClr>
              </a:gs>
              <a:gs pos="50000">
                <a:srgbClr val="80AFFC">
                  <a:tint val="44500"/>
                  <a:satMod val="160000"/>
                </a:srgbClr>
              </a:gs>
              <a:gs pos="100000">
                <a:srgbClr val="80AFFC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1800">
                <a:solidFill>
                  <a:srgbClr val="3333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7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solidFill>
            <a:srgbClr val="F7EFF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785794"/>
            <a:ext cx="9144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436" y="274638"/>
            <a:ext cx="9144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EEDDFF">
                  <a:shade val="30000"/>
                  <a:satMod val="115000"/>
                </a:srgbClr>
              </a:gs>
              <a:gs pos="50000">
                <a:srgbClr val="EEDDFF">
                  <a:shade val="67500"/>
                  <a:satMod val="115000"/>
                </a:srgbClr>
              </a:gs>
              <a:gs pos="100000">
                <a:srgbClr val="EEDDFF">
                  <a:shade val="100000"/>
                  <a:satMod val="115000"/>
                </a:srgbClr>
              </a:gs>
            </a:gsLst>
            <a:lin ang="8100000" scaled="1"/>
            <a:tileRect/>
          </a:gra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BF7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solidFill>
            <a:srgbClr val="F7EFF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7EFFF"/>
          </a:solidFill>
          <a:ln w="31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EEDDFF"/>
          </a:solidFill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6786610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57200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8AE7A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FF99">
                  <a:shade val="30000"/>
                  <a:satMod val="115000"/>
                </a:srgbClr>
              </a:gs>
              <a:gs pos="50000">
                <a:srgbClr val="FFFF99">
                  <a:shade val="67500"/>
                  <a:satMod val="115000"/>
                </a:srgbClr>
              </a:gs>
              <a:gs pos="100000">
                <a:srgbClr val="FFFF99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FF99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FFFF7"/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FF99"/>
          </a:solidFill>
          <a:ln>
            <a:solidFill>
              <a:schemeClr val="bg2">
                <a:lumMod val="9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214290"/>
            <a:ext cx="8712000" cy="62955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2132" y="1857364"/>
            <a:ext cx="3214710" cy="1357322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5097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CECFF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6786610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572008"/>
            <a:ext cx="6786610" cy="1781172"/>
          </a:xfrm>
        </p:spPr>
        <p:txBody>
          <a:bodyPr>
            <a:normAutofit/>
          </a:bodyPr>
          <a:lstStyle>
            <a:lvl1pPr marL="0" indent="0" algn="l">
              <a:buNone/>
              <a:defRPr sz="1900" b="0">
                <a:solidFill>
                  <a:srgbClr val="B7AC77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noFill/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8FAF4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CCFF66">
                  <a:shade val="30000"/>
                  <a:satMod val="115000"/>
                </a:srgbClr>
              </a:gs>
              <a:gs pos="50000">
                <a:srgbClr val="CCFF66">
                  <a:shade val="67500"/>
                  <a:satMod val="115000"/>
                </a:srgbClr>
              </a:gs>
              <a:gs pos="100000">
                <a:srgbClr val="CCFF66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315416"/>
            <a:ext cx="9144000" cy="6858000"/>
          </a:xfrm>
          <a:prstGeom prst="rect">
            <a:avLst/>
          </a:prstGeom>
          <a:solidFill>
            <a:srgbClr val="E8FFD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4414" y="3643314"/>
            <a:ext cx="7390034" cy="1184273"/>
          </a:xfrm>
        </p:spPr>
        <p:txBody>
          <a:bodyPr>
            <a:noAutofit/>
          </a:bodyPr>
          <a:lstStyle>
            <a:lvl1pPr>
              <a:defRPr sz="3600" b="1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4414" y="4869160"/>
            <a:ext cx="7390034" cy="1484020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rgbClr val="B7AC77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85520" y="6500834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1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050" dirty="0" smtClean="0">
                <a:solidFill>
                  <a:srgbClr val="DAD5BC"/>
                </a:solidFill>
              </a:rPr>
              <a:t>	KMITL</a:t>
            </a:r>
            <a:r>
              <a:rPr lang="en-US" sz="1050" baseline="0" dirty="0" smtClean="0">
                <a:solidFill>
                  <a:srgbClr val="DAD5BC"/>
                </a:solidFill>
              </a:rPr>
              <a:t>    </a:t>
            </a:r>
            <a:r>
              <a:rPr lang="en-US" sz="1050" dirty="0" smtClean="0">
                <a:solidFill>
                  <a:srgbClr val="DAD5BC"/>
                </a:solidFill>
              </a:rPr>
              <a:t> </a:t>
            </a:r>
            <a:r>
              <a:rPr lang="en-US" sz="1100" dirty="0" smtClean="0">
                <a:solidFill>
                  <a:srgbClr val="DAD5BC"/>
                </a:solidFill>
              </a:rPr>
              <a:t>01076249 Data Structures &amp; Algorithms : 2_Data Structures &amp; Algorithms</a:t>
            </a:r>
            <a:r>
              <a:rPr lang="en-US" sz="14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1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6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D0F692">
                  <a:shade val="30000"/>
                  <a:satMod val="115000"/>
                </a:srgbClr>
              </a:gs>
              <a:gs pos="50000">
                <a:srgbClr val="D0F692">
                  <a:shade val="67500"/>
                  <a:satMod val="115000"/>
                </a:srgbClr>
              </a:gs>
              <a:gs pos="100000">
                <a:srgbClr val="D0F692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75000"/>
                  <a:shade val="30000"/>
                  <a:satMod val="115000"/>
                </a:schemeClr>
              </a:gs>
              <a:gs pos="50000">
                <a:schemeClr val="bg2">
                  <a:lumMod val="75000"/>
                  <a:shade val="67500"/>
                  <a:satMod val="115000"/>
                </a:schemeClr>
              </a:gs>
              <a:gs pos="100000">
                <a:schemeClr val="bg2">
                  <a:lumMod val="7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D4CFB4">
                  <a:shade val="30000"/>
                  <a:satMod val="115000"/>
                </a:srgbClr>
              </a:gs>
              <a:gs pos="50000">
                <a:srgbClr val="D4CFB4">
                  <a:shade val="67500"/>
                  <a:satMod val="115000"/>
                </a:srgbClr>
              </a:gs>
              <a:gs pos="100000">
                <a:srgbClr val="D4CFB4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EAE7DA">
                  <a:shade val="30000"/>
                  <a:satMod val="115000"/>
                </a:srgbClr>
              </a:gs>
              <a:gs pos="50000">
                <a:srgbClr val="EAE7DA">
                  <a:shade val="67500"/>
                  <a:satMod val="115000"/>
                </a:srgbClr>
              </a:gs>
              <a:gs pos="100000">
                <a:srgbClr val="EAE7DA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gradFill flip="none" rotWithShape="1">
            <a:gsLst>
              <a:gs pos="0">
                <a:srgbClr val="B6DF89">
                  <a:tint val="66000"/>
                  <a:satMod val="160000"/>
                </a:srgbClr>
              </a:gs>
              <a:gs pos="50000">
                <a:srgbClr val="B6DF89">
                  <a:tint val="44500"/>
                  <a:satMod val="160000"/>
                </a:srgbClr>
              </a:gs>
              <a:gs pos="100000">
                <a:srgbClr val="B6DF89">
                  <a:tint val="23500"/>
                  <a:satMod val="160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6A62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D0F692"/>
          </a:solidFill>
          <a:ln>
            <a:solidFill>
              <a:schemeClr val="accent3">
                <a:lumMod val="5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4FBCFF">
                  <a:tint val="66000"/>
                  <a:satMod val="160000"/>
                </a:srgbClr>
              </a:gs>
              <a:gs pos="50000">
                <a:srgbClr val="4FBCFF">
                  <a:tint val="44500"/>
                  <a:satMod val="160000"/>
                </a:srgbClr>
              </a:gs>
              <a:gs pos="100000">
                <a:srgbClr val="4FBCFF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214282" y="785794"/>
            <a:ext cx="8715436" cy="5500726"/>
          </a:xfrm>
          <a:prstGeom prst="rect">
            <a:avLst/>
          </a:prstGeom>
          <a:solidFill>
            <a:srgbClr val="CCECFF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718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ctr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7718" y="785794"/>
            <a:ext cx="8712000" cy="5724000"/>
          </a:xfrm>
          <a:prstGeom prst="rect">
            <a:avLst/>
          </a:prstGeom>
          <a:solidFill>
            <a:srgbClr val="F1F5E7"/>
          </a:solidFill>
          <a:ln w="31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ctr">
              <a:defRPr sz="2000">
                <a:solidFill>
                  <a:srgbClr val="008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14414" y="2857496"/>
            <a:ext cx="6858048" cy="1071570"/>
          </a:xfrm>
        </p:spPr>
        <p:txBody>
          <a:bodyPr anchor="ctr">
            <a:noAutofit/>
          </a:bodyPr>
          <a:lstStyle>
            <a:lvl1pPr algn="ctr">
              <a:buNone/>
              <a:defRPr sz="2800"/>
            </a:lvl1pPr>
            <a:lvl2pPr>
              <a:buNone/>
              <a:defRPr sz="2400"/>
            </a:lvl2pPr>
            <a:lvl3pPr>
              <a:buNone/>
              <a:defRPr sz="2000"/>
            </a:lvl3pPr>
            <a:lvl4pPr>
              <a:buNone/>
              <a:defRPr sz="1800"/>
            </a:lvl4pPr>
            <a:lvl5pPr>
              <a:buNone/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Tree 2</a:t>
            </a:r>
            <a:r>
              <a:rPr lang="en-US" sz="1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Tree 2</a:t>
            </a:r>
            <a:r>
              <a:rPr lang="en-US" sz="1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FF5EB"/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8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</a:t>
            </a:r>
            <a:r>
              <a:rPr lang="en-US" sz="12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KMITL    01076249 Data Structures &amp; Algorithms : Tree 2</a:t>
            </a:r>
            <a:r>
              <a:rPr lang="en-US" sz="16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                                   </a:t>
            </a:r>
            <a:fld id="{A60F55EF-B4CA-4554-B66E-E17FCF5F13B7}" type="slidenum">
              <a:rPr lang="en-US" sz="120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pPr eaLnBrk="1" hangingPunct="1">
                <a:defRPr/>
              </a:pPr>
              <a:t>‹#›</a:t>
            </a:fld>
            <a:endParaRPr lang="th-TH" sz="1800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5_Title Onl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  <a:solidFill>
            <a:srgbClr val="CCFF99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>
            <a:noAutofit/>
          </a:bodyPr>
          <a:lstStyle>
            <a:lvl1pPr>
              <a:defRPr sz="2800">
                <a:latin typeface="Comic Sans MS" pitchFamily="66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BB166-F539-4EAA-A12F-409BE54D26C8}" type="slidenum">
              <a:rPr lang="en-US"/>
              <a:pPr>
                <a:defRPr/>
              </a:pPr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200" dirty="0" smtClean="0">
                <a:solidFill>
                  <a:srgbClr val="6A623A"/>
                </a:solidFill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6A623A"/>
                </a:solidFill>
              </a:rPr>
              <a:t>	KMITL</a:t>
            </a:r>
            <a:r>
              <a:rPr lang="en-US" sz="1200" baseline="0" dirty="0" smtClean="0">
                <a:solidFill>
                  <a:srgbClr val="6A623A"/>
                </a:solidFill>
              </a:rPr>
              <a:t>    </a:t>
            </a:r>
            <a:r>
              <a:rPr lang="en-US" sz="1200" dirty="0" smtClean="0">
                <a:solidFill>
                  <a:srgbClr val="6A623A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6A623A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6A623A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6A623A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B9EDFF">
                  <a:shade val="30000"/>
                  <a:satMod val="115000"/>
                </a:srgbClr>
              </a:gs>
              <a:gs pos="50000">
                <a:srgbClr val="B9EDFF">
                  <a:shade val="67500"/>
                  <a:satMod val="115000"/>
                </a:srgbClr>
              </a:gs>
              <a:gs pos="100000">
                <a:srgbClr val="B9ED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rgbClr val="F7FDFF"/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2938" y="642918"/>
            <a:ext cx="8929718" cy="58668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9718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02938" y="642918"/>
            <a:ext cx="8929718" cy="58668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38" y="142852"/>
            <a:ext cx="8929718" cy="504000"/>
          </a:xfrm>
          <a:solidFill>
            <a:srgbClr val="B9EDFF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500034" y="6519446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85794"/>
            <a:ext cx="8712000" cy="57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5A9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90574"/>
            <a:ext cx="8712000" cy="5724000"/>
          </a:xfrm>
          <a:noFill/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4734"/>
            <a:ext cx="8712000" cy="5724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>
            <a:lvl1pPr algn="l">
              <a:defRPr sz="2000">
                <a:solidFill>
                  <a:srgbClr val="005A9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KMITL</a:t>
            </a:r>
            <a:r>
              <a:rPr lang="en-US" sz="1200" baseline="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   </a:t>
            </a:r>
            <a:r>
              <a:rPr lang="en-US" sz="12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0" name="Rectangle 9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8" name="Rectangle 7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gradFill flip="none" rotWithShape="1">
            <a:gsLst>
              <a:gs pos="0">
                <a:srgbClr val="FFECB7">
                  <a:shade val="30000"/>
                  <a:satMod val="115000"/>
                </a:srgbClr>
              </a:gs>
              <a:gs pos="50000">
                <a:srgbClr val="FFECB7">
                  <a:shade val="67500"/>
                  <a:satMod val="115000"/>
                </a:srgbClr>
              </a:gs>
              <a:gs pos="100000">
                <a:srgbClr val="FFECB7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9" name="Rectangle 8"/>
          <p:cNvSpPr/>
          <p:nvPr userDrawn="1"/>
        </p:nvSpPr>
        <p:spPr>
          <a:xfrm>
            <a:off x="142876" y="6500834"/>
            <a:ext cx="88582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th-TH" sz="1400" dirty="0" smtClean="0">
                <a:solidFill>
                  <a:srgbClr val="6A623A"/>
                </a:solidFill>
              </a:rPr>
              <a:t>รศ.ดร.บุญธีร์ เครือตราชู  รศ.กฤตวัน ศิริบูรณ์ </a:t>
            </a:r>
            <a:r>
              <a:rPr lang="en-US" sz="1400" dirty="0" smtClean="0">
                <a:solidFill>
                  <a:srgbClr val="6A623A"/>
                </a:solidFill>
              </a:rPr>
              <a:t>       KMITL    01076249 Data Structures &amp; Algorithms : Tree 2                                        </a:t>
            </a:r>
            <a:fld id="{A60F55EF-B4CA-4554-B66E-E17FCF5F13B7}" type="slidenum">
              <a:rPr lang="en-US" sz="1400" smtClean="0">
                <a:solidFill>
                  <a:srgbClr val="6A623A"/>
                </a:solidFill>
              </a:rPr>
              <a:pPr eaLnBrk="1" hangingPunct="1">
                <a:defRPr/>
              </a:pPr>
              <a:t>‹#›</a:t>
            </a:fld>
            <a:endParaRPr lang="th-TH" sz="1400" dirty="0" smtClean="0">
              <a:solidFill>
                <a:srgbClr val="6A623A"/>
              </a:solidFill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14282" y="776834"/>
            <a:ext cx="8715436" cy="5724000"/>
          </a:xfrm>
          <a:prstGeom prst="rect">
            <a:avLst/>
          </a:prstGeom>
          <a:solidFill>
            <a:srgbClr val="FFF9E7"/>
          </a:solidFill>
          <a:ln w="3175">
            <a:solidFill>
              <a:srgbClr val="E7DF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282" y="274638"/>
            <a:ext cx="8712000" cy="504000"/>
          </a:xfrm>
          <a:solidFill>
            <a:srgbClr val="FFE9AB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2000">
                <a:solidFill>
                  <a:srgbClr val="6A623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776834"/>
            <a:ext cx="8712000" cy="5724000"/>
          </a:xfrm>
          <a:solidFill>
            <a:srgbClr val="F7F6EF"/>
          </a:solidFill>
          <a:ln>
            <a:noFill/>
          </a:ln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  <p:sp>
        <p:nvSpPr>
          <p:cNvPr id="11" name="Rectangle 10"/>
          <p:cNvSpPr/>
          <p:nvPr userDrawn="1"/>
        </p:nvSpPr>
        <p:spPr>
          <a:xfrm>
            <a:off x="485520" y="6500834"/>
            <a:ext cx="8215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tabLst>
                <a:tab pos="3949700" algn="dec"/>
                <a:tab pos="7805738" algn="r"/>
              </a:tabLst>
              <a:defRPr/>
            </a:pPr>
            <a:r>
              <a:rPr lang="th-TH" sz="1400" dirty="0" smtClean="0">
                <a:solidFill>
                  <a:srgbClr val="DAD5BC"/>
                </a:solidFill>
                <a:latin typeface="TH Sarabun New" pitchFamily="34" charset="-34"/>
                <a:cs typeface="TH Sarabun New" pitchFamily="34" charset="-34"/>
              </a:rPr>
              <a:t>รศ.ดร.บุญธีร์ เครือตราชู  รศ.กฤตวัน ศิริบูรณ์</a:t>
            </a:r>
            <a:r>
              <a:rPr lang="en-US" sz="1200" dirty="0" smtClean="0">
                <a:solidFill>
                  <a:srgbClr val="DAD5BC"/>
                </a:solidFill>
              </a:rPr>
              <a:t>	KMITL</a:t>
            </a:r>
            <a:r>
              <a:rPr lang="en-US" sz="1200" baseline="0" dirty="0" smtClean="0">
                <a:solidFill>
                  <a:srgbClr val="DAD5BC"/>
                </a:solidFill>
              </a:rPr>
              <a:t>    </a:t>
            </a:r>
            <a:r>
              <a:rPr lang="en-US" sz="1200" dirty="0" smtClean="0">
                <a:solidFill>
                  <a:srgbClr val="DAD5BC"/>
                </a:solidFill>
              </a:rPr>
              <a:t> 01076249 Data Structures &amp; Algorithms : Tree 2</a:t>
            </a:r>
            <a:r>
              <a:rPr lang="en-US" sz="1600" dirty="0" smtClean="0">
                <a:solidFill>
                  <a:srgbClr val="DAD5BC"/>
                </a:solidFill>
              </a:rPr>
              <a:t>	</a:t>
            </a:r>
            <a:fld id="{A60F55EF-B4CA-4554-B66E-E17FCF5F13B7}" type="slidenum">
              <a:rPr lang="en-US" sz="1200" smtClean="0">
                <a:solidFill>
                  <a:srgbClr val="DAD5BC"/>
                </a:solidFill>
              </a:rPr>
              <a:pPr eaLnBrk="1" hangingPunct="1">
                <a:tabLst>
                  <a:tab pos="3949700" algn="dec"/>
                  <a:tab pos="7805738" algn="r"/>
                </a:tabLst>
                <a:defRPr/>
              </a:pPr>
              <a:t>‹#›</a:t>
            </a:fld>
            <a:endParaRPr lang="th-TH" sz="1800" dirty="0" smtClean="0">
              <a:solidFill>
                <a:srgbClr val="DAD5BC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102" Type="http://schemas.openxmlformats.org/officeDocument/2006/relationships/slideLayout" Target="../slideLayouts/slideLayout102.xml"/><Relationship Id="rId110" Type="http://schemas.openxmlformats.org/officeDocument/2006/relationships/slideLayout" Target="../slideLayouts/slideLayout110.xml"/><Relationship Id="rId11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13" Type="http://schemas.openxmlformats.org/officeDocument/2006/relationships/slideLayout" Target="../slideLayouts/slideLayout113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11" Type="http://schemas.openxmlformats.org/officeDocument/2006/relationships/slideLayout" Target="../slideLayouts/slideLayout11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th-T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406DA-45A6-492E-9A45-EA293A78E027}" type="datetimeFigureOut">
              <a:rPr lang="th-TH" smtClean="0"/>
              <a:pPr/>
              <a:t>14/08/60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6FFCE-EF7F-4E0F-8873-E0FA7EA98104}" type="slidenum">
              <a:rPr lang="th-TH" smtClean="0"/>
              <a:pPr/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92" r:id="rId2"/>
    <p:sldLayoutId id="2147483796" r:id="rId3"/>
    <p:sldLayoutId id="2147483795" r:id="rId4"/>
    <p:sldLayoutId id="2147483778" r:id="rId5"/>
    <p:sldLayoutId id="2147483786" r:id="rId6"/>
    <p:sldLayoutId id="2147483793" r:id="rId7"/>
    <p:sldLayoutId id="2147483787" r:id="rId8"/>
    <p:sldLayoutId id="2147483693" r:id="rId9"/>
    <p:sldLayoutId id="2147483770" r:id="rId10"/>
    <p:sldLayoutId id="2147483797" r:id="rId11"/>
    <p:sldLayoutId id="2147483799" r:id="rId12"/>
    <p:sldLayoutId id="2147483713" r:id="rId13"/>
    <p:sldLayoutId id="2147483777" r:id="rId14"/>
    <p:sldLayoutId id="2147483772" r:id="rId15"/>
    <p:sldLayoutId id="2147483768" r:id="rId16"/>
    <p:sldLayoutId id="2147483769" r:id="rId17"/>
    <p:sldLayoutId id="2147483771" r:id="rId18"/>
    <p:sldLayoutId id="2147483774" r:id="rId19"/>
    <p:sldLayoutId id="2147483767" r:id="rId20"/>
    <p:sldLayoutId id="2147483712" r:id="rId21"/>
    <p:sldLayoutId id="2147483753" r:id="rId22"/>
    <p:sldLayoutId id="2147483711" r:id="rId23"/>
    <p:sldLayoutId id="2147483710" r:id="rId24"/>
    <p:sldLayoutId id="2147483752" r:id="rId25"/>
    <p:sldLayoutId id="2147483782" r:id="rId26"/>
    <p:sldLayoutId id="2147483783" r:id="rId27"/>
    <p:sldLayoutId id="2147483709" r:id="rId28"/>
    <p:sldLayoutId id="2147483714" r:id="rId29"/>
    <p:sldLayoutId id="2147483751" r:id="rId30"/>
    <p:sldLayoutId id="2147483785" r:id="rId31"/>
    <p:sldLayoutId id="2147483784" r:id="rId32"/>
    <p:sldLayoutId id="2147483718" r:id="rId33"/>
    <p:sldLayoutId id="2147483719" r:id="rId34"/>
    <p:sldLayoutId id="2147483750" r:id="rId35"/>
    <p:sldLayoutId id="2147483715" r:id="rId36"/>
    <p:sldLayoutId id="2147483735" r:id="rId37"/>
    <p:sldLayoutId id="2147483749" r:id="rId38"/>
    <p:sldLayoutId id="2147483734" r:id="rId39"/>
    <p:sldLayoutId id="2147483733" r:id="rId40"/>
    <p:sldLayoutId id="2147483748" r:id="rId41"/>
    <p:sldLayoutId id="2147483732" r:id="rId42"/>
    <p:sldLayoutId id="2147483717" r:id="rId43"/>
    <p:sldLayoutId id="2147483747" r:id="rId44"/>
    <p:sldLayoutId id="2147483788" r:id="rId45"/>
    <p:sldLayoutId id="2147483727" r:id="rId46"/>
    <p:sldLayoutId id="2147483704" r:id="rId47"/>
    <p:sldLayoutId id="2147483746" r:id="rId48"/>
    <p:sldLayoutId id="2147483716" r:id="rId49"/>
    <p:sldLayoutId id="2147483730" r:id="rId50"/>
    <p:sldLayoutId id="2147483745" r:id="rId51"/>
    <p:sldLayoutId id="2147483729" r:id="rId52"/>
    <p:sldLayoutId id="2147483731" r:id="rId53"/>
    <p:sldLayoutId id="2147483744" r:id="rId54"/>
    <p:sldLayoutId id="2147483728" r:id="rId55"/>
    <p:sldLayoutId id="2147483743" r:id="rId56"/>
    <p:sldLayoutId id="2147483702" r:id="rId57"/>
    <p:sldLayoutId id="2147483765" r:id="rId58"/>
    <p:sldLayoutId id="2147483801" r:id="rId59"/>
    <p:sldLayoutId id="2147483781" r:id="rId60"/>
    <p:sldLayoutId id="2147483766" r:id="rId61"/>
    <p:sldLayoutId id="2147483794" r:id="rId62"/>
    <p:sldLayoutId id="2147483775" r:id="rId63"/>
    <p:sldLayoutId id="2147483764" r:id="rId64"/>
    <p:sldLayoutId id="2147483762" r:id="rId65"/>
    <p:sldLayoutId id="2147483763" r:id="rId66"/>
    <p:sldLayoutId id="2147483761" r:id="rId67"/>
    <p:sldLayoutId id="2147483759" r:id="rId68"/>
    <p:sldLayoutId id="2147483760" r:id="rId69"/>
    <p:sldLayoutId id="2147483758" r:id="rId70"/>
    <p:sldLayoutId id="2147483721" r:id="rId71"/>
    <p:sldLayoutId id="2147483742" r:id="rId72"/>
    <p:sldLayoutId id="2147483720" r:id="rId73"/>
    <p:sldLayoutId id="2147483697" r:id="rId74"/>
    <p:sldLayoutId id="2147483736" r:id="rId75"/>
    <p:sldLayoutId id="2147483754" r:id="rId76"/>
    <p:sldLayoutId id="2147483755" r:id="rId77"/>
    <p:sldLayoutId id="2147483756" r:id="rId78"/>
    <p:sldLayoutId id="2147483757" r:id="rId79"/>
    <p:sldLayoutId id="2147483696" r:id="rId80"/>
    <p:sldLayoutId id="2147483695" r:id="rId81"/>
    <p:sldLayoutId id="2147483773" r:id="rId82"/>
    <p:sldLayoutId id="2147483776" r:id="rId83"/>
    <p:sldLayoutId id="2147483722" r:id="rId84"/>
    <p:sldLayoutId id="2147483706" r:id="rId85"/>
    <p:sldLayoutId id="2147483737" r:id="rId86"/>
    <p:sldLayoutId id="2147483705" r:id="rId87"/>
    <p:sldLayoutId id="2147483724" r:id="rId88"/>
    <p:sldLayoutId id="2147483738" r:id="rId89"/>
    <p:sldLayoutId id="2147483779" r:id="rId90"/>
    <p:sldLayoutId id="2147483723" r:id="rId91"/>
    <p:sldLayoutId id="2147483739" r:id="rId92"/>
    <p:sldLayoutId id="2147483780" r:id="rId93"/>
    <p:sldLayoutId id="2147483698" r:id="rId94"/>
    <p:sldLayoutId id="2147483690" r:id="rId95"/>
    <p:sldLayoutId id="2147483689" r:id="rId96"/>
    <p:sldLayoutId id="2147483726" r:id="rId97"/>
    <p:sldLayoutId id="2147483740" r:id="rId98"/>
    <p:sldLayoutId id="2147483725" r:id="rId99"/>
    <p:sldLayoutId id="2147483701" r:id="rId100"/>
    <p:sldLayoutId id="2147483741" r:id="rId101"/>
    <p:sldLayoutId id="2147483700" r:id="rId102"/>
    <p:sldLayoutId id="2147483691" r:id="rId103"/>
    <p:sldLayoutId id="2147483680" r:id="rId104"/>
    <p:sldLayoutId id="2147483681" r:id="rId105"/>
    <p:sldLayoutId id="2147483682" r:id="rId106"/>
    <p:sldLayoutId id="2147483683" r:id="rId107"/>
    <p:sldLayoutId id="2147483684" r:id="rId108"/>
    <p:sldLayoutId id="2147483685" r:id="rId109"/>
    <p:sldLayoutId id="2147483686" r:id="rId110"/>
    <p:sldLayoutId id="2147483687" r:id="rId111"/>
    <p:sldLayoutId id="2147483688" r:id="rId112"/>
    <p:sldLayoutId id="2147483789" r:id="rId113"/>
    <p:sldLayoutId id="2147483800" r:id="rId1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omic Sans MS" pitchFamily="66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omic Sans MS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Stack (Push Down Stack)</a:t>
            </a:r>
            <a:endParaRPr lang="th-TH" dirty="0"/>
          </a:p>
        </p:txBody>
      </p:sp>
      <p:pic>
        <p:nvPicPr>
          <p:cNvPr id="4" name="Picture 3" descr="alt=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131840" y="908720"/>
            <a:ext cx="3257550" cy="33337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isEmpty</a:t>
            </a:r>
            <a:r>
              <a:rPr lang="en-US" dirty="0" smtClean="0"/>
              <a:t>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899592" y="1052736"/>
            <a:ext cx="3024336" cy="1815882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class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Stack</a:t>
            </a:r>
            <a:r>
              <a:rPr lang="en-US" sz="1600" dirty="0" smtClean="0"/>
              <a:t>:</a:t>
            </a:r>
          </a:p>
          <a:p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C00000"/>
                </a:solidFill>
              </a:rPr>
              <a:t> </a:t>
            </a:r>
            <a:endParaRPr lang="en-US" sz="1600" dirty="0" smtClean="0">
              <a:solidFill>
                <a:srgbClr val="00B050"/>
              </a:solidFill>
            </a:endParaRPr>
          </a:p>
          <a:p>
            <a:endParaRPr lang="en-US" sz="1600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0000FF"/>
                </a:solidFill>
              </a:rPr>
              <a:t>def</a:t>
            </a:r>
            <a:r>
              <a:rPr lang="en-US" sz="1600" dirty="0" smtClean="0"/>
              <a:t> </a:t>
            </a:r>
            <a:r>
              <a:rPr lang="en-US" sz="1600" dirty="0" err="1" smtClean="0"/>
              <a:t>isEmpty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smtClean="0"/>
              <a:t>):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         </a:t>
            </a:r>
            <a:r>
              <a:rPr lang="en-US" sz="1600" dirty="0" smtClean="0">
                <a:solidFill>
                  <a:srgbClr val="0000FF"/>
                </a:solidFill>
              </a:rPr>
              <a:t>return</a:t>
            </a:r>
            <a:r>
              <a:rPr lang="en-US" sz="1600" dirty="0" smtClean="0"/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 smtClean="0"/>
              <a:t>.items</a:t>
            </a:r>
            <a:r>
              <a:rPr lang="en-US" sz="1600" dirty="0" smtClean="0"/>
              <a:t> == []</a:t>
            </a:r>
          </a:p>
          <a:p>
            <a:endParaRPr lang="th-TH" sz="1600" dirty="0">
              <a:solidFill>
                <a:srgbClr val="C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20774" y="4069521"/>
            <a:ext cx="3024336" cy="1015663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isEmpty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  <a:endParaRPr lang="en-US" sz="1600" b="1" dirty="0" smtClean="0">
              <a:solidFill>
                <a:srgbClr val="C00000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089126" y="4283516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372200" y="4562078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372200" y="4110980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026651" y="3513365"/>
            <a:ext cx="432048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300"/>
              </a:lnSpc>
              <a:spcAft>
                <a:spcPts val="300"/>
              </a:spcAft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0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92261" y="4743274"/>
            <a:ext cx="8018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false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8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1259632" y="1052736"/>
            <a:ext cx="2952328" cy="1938992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rgbClr val="0000FF"/>
                </a:solidFill>
              </a:rPr>
              <a:t>class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Stack</a:t>
            </a:r>
            <a:r>
              <a:rPr lang="en-US" sz="1600" dirty="0" smtClean="0"/>
              <a:t>: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C00000"/>
                </a:solidFill>
              </a:rPr>
              <a:t> </a:t>
            </a:r>
            <a:endParaRPr lang="en-US" sz="1600" dirty="0" smtClean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0000FF"/>
                </a:solidFill>
              </a:rPr>
              <a:t>def</a:t>
            </a:r>
            <a:r>
              <a:rPr lang="en-US" sz="1600" dirty="0" smtClean="0"/>
              <a:t> size(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smtClean="0"/>
              <a:t>):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         </a:t>
            </a:r>
            <a:r>
              <a:rPr lang="en-US" sz="1600" dirty="0" smtClean="0">
                <a:solidFill>
                  <a:srgbClr val="0000FF"/>
                </a:solidFill>
              </a:rPr>
              <a:t>return</a:t>
            </a:r>
            <a:r>
              <a:rPr lang="en-US" sz="1600" dirty="0" smtClean="0"/>
              <a:t> </a:t>
            </a:r>
            <a:r>
              <a:rPr lang="en-US" sz="1600" dirty="0" err="1" smtClean="0">
                <a:solidFill>
                  <a:srgbClr val="C00000"/>
                </a:solidFill>
              </a:rPr>
              <a:t>len</a:t>
            </a:r>
            <a:r>
              <a:rPr lang="en-US" sz="1600" dirty="0" smtClean="0"/>
              <a:t>(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 smtClean="0"/>
              <a:t>.items</a:t>
            </a:r>
            <a:r>
              <a:rPr lang="en-US" sz="1600" dirty="0" smtClean="0"/>
              <a:t>)  </a:t>
            </a:r>
          </a:p>
          <a:p>
            <a:pPr>
              <a:lnSpc>
                <a:spcPct val="150000"/>
              </a:lnSpc>
            </a:pPr>
            <a:endParaRPr lang="th-TH" sz="1600" dirty="0">
              <a:solidFill>
                <a:srgbClr val="C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269493" y="3738081"/>
            <a:ext cx="2952328" cy="1069524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size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  <a:endParaRPr lang="en-US" sz="1600" b="1" dirty="0" smtClean="0">
              <a:solidFill>
                <a:srgbClr val="C00000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232888" y="3921298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444208" y="4346054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444208" y="3894956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123373" y="3305430"/>
            <a:ext cx="432048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300"/>
              </a:lnSpc>
              <a:spcAft>
                <a:spcPts val="300"/>
              </a:spcAft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0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314757" y="4497362"/>
            <a:ext cx="3080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8" grpId="0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483768" y="6093296"/>
            <a:ext cx="1872000" cy="21602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Rectangle 8"/>
          <p:cNvSpPr/>
          <p:nvPr/>
        </p:nvSpPr>
        <p:spPr>
          <a:xfrm>
            <a:off x="683568" y="6093296"/>
            <a:ext cx="792088" cy="21602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871882" y="4467555"/>
            <a:ext cx="792088" cy="21602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Implementation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67544" y="980728"/>
            <a:ext cx="4392488" cy="4154984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</a:rPr>
              <a:t>class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B050"/>
                </a:solidFill>
              </a:rPr>
              <a:t>Stack</a:t>
            </a:r>
            <a:r>
              <a:rPr lang="en-US" sz="1600" dirty="0"/>
              <a:t>:</a:t>
            </a:r>
          </a:p>
          <a:p>
            <a:r>
              <a:rPr lang="en-US" sz="1600" dirty="0"/>
              <a:t>   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""" class Stack 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  default : empty stack / Stack([...])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"""</a:t>
            </a:r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__</a:t>
            </a:r>
            <a:r>
              <a:rPr lang="en-US" sz="1600" dirty="0" err="1"/>
              <a:t>init</a:t>
            </a:r>
            <a:r>
              <a:rPr lang="en-US" sz="1600" dirty="0"/>
              <a:t>__(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,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list</a:t>
            </a:r>
            <a:r>
              <a:rPr lang="en-US" sz="1600" dirty="0"/>
              <a:t> = </a:t>
            </a:r>
            <a:r>
              <a:rPr lang="en-US" sz="1600" dirty="0">
                <a:solidFill>
                  <a:srgbClr val="0000FF"/>
                </a:solidFill>
              </a:rPr>
              <a:t>None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if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list</a:t>
            </a:r>
            <a:r>
              <a:rPr lang="en-US" sz="1600" dirty="0"/>
              <a:t> == </a:t>
            </a:r>
            <a:r>
              <a:rPr lang="en-US" sz="1600" dirty="0">
                <a:solidFill>
                  <a:srgbClr val="0000FF"/>
                </a:solidFill>
              </a:rPr>
              <a:t>None</a:t>
            </a:r>
            <a:r>
              <a:rPr lang="en-US" sz="1600" dirty="0"/>
              <a:t>:</a:t>
            </a:r>
          </a:p>
          <a:p>
            <a:r>
              <a:rPr lang="en-US" sz="1600" dirty="0"/>
              <a:t>   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</a:t>
            </a:r>
            <a:r>
              <a:rPr lang="en-US" sz="1600" dirty="0"/>
              <a:t> = []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else</a:t>
            </a:r>
            <a:r>
              <a:rPr lang="en-US" sz="1600" dirty="0"/>
              <a:t>:</a:t>
            </a:r>
          </a:p>
          <a:p>
            <a:r>
              <a:rPr lang="en-US" sz="1600" dirty="0"/>
              <a:t>   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</a:t>
            </a:r>
            <a:r>
              <a:rPr lang="en-US" sz="1600" dirty="0"/>
              <a:t> = list</a:t>
            </a:r>
          </a:p>
          <a:p>
            <a:endParaRPr lang="en-US" sz="1600" dirty="0"/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__</a:t>
            </a:r>
            <a:r>
              <a:rPr lang="en-US" sz="1600" dirty="0" err="1"/>
              <a:t>str</a:t>
            </a:r>
            <a:r>
              <a:rPr lang="en-US" sz="1600" dirty="0"/>
              <a:t>__(self):</a:t>
            </a:r>
          </a:p>
          <a:p>
            <a:r>
              <a:rPr lang="en-US" sz="1600" dirty="0"/>
              <a:t>        s =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'stack of '</a:t>
            </a:r>
            <a:r>
              <a:rPr lang="en-US" sz="1600" dirty="0"/>
              <a:t>+ </a:t>
            </a:r>
            <a:r>
              <a:rPr lang="en-US" sz="1600" dirty="0" err="1">
                <a:solidFill>
                  <a:srgbClr val="00B050"/>
                </a:solidFill>
              </a:rPr>
              <a:t>str</a:t>
            </a:r>
            <a:r>
              <a:rPr lang="en-US" sz="1600" dirty="0"/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.size</a:t>
            </a:r>
            <a:r>
              <a:rPr lang="en-US" sz="1600" dirty="0"/>
              <a:t>())+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' items : '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for</a:t>
            </a:r>
            <a:r>
              <a:rPr lang="en-US" sz="1600" dirty="0"/>
              <a:t> </a:t>
            </a:r>
            <a:r>
              <a:rPr lang="en-US" sz="1600" dirty="0" err="1"/>
              <a:t>ele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00FF"/>
                </a:solidFill>
              </a:rPr>
              <a:t>in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</a:t>
            </a:r>
            <a:r>
              <a:rPr lang="en-US" sz="1600" dirty="0"/>
              <a:t>:</a:t>
            </a:r>
          </a:p>
          <a:p>
            <a:r>
              <a:rPr lang="en-US" sz="1600" dirty="0"/>
              <a:t>            s += </a:t>
            </a:r>
            <a:r>
              <a:rPr lang="en-US" sz="1600" dirty="0" err="1" smtClean="0">
                <a:solidFill>
                  <a:srgbClr val="00B050"/>
                </a:solidFill>
              </a:rPr>
              <a:t>str</a:t>
            </a:r>
            <a:r>
              <a:rPr lang="en-US" sz="1600" dirty="0" smtClean="0"/>
              <a:t>(</a:t>
            </a:r>
            <a:r>
              <a:rPr lang="en-US" sz="1600" dirty="0" err="1" smtClean="0"/>
              <a:t>ele</a:t>
            </a:r>
            <a:r>
              <a:rPr lang="en-US" sz="1600" dirty="0" smtClean="0"/>
              <a:t>)+' '</a:t>
            </a:r>
            <a:endParaRPr lang="en-US" sz="1600" dirty="0"/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return</a:t>
            </a:r>
            <a:r>
              <a:rPr lang="en-US" sz="1600" dirty="0"/>
              <a:t> s</a:t>
            </a:r>
          </a:p>
          <a:p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5220072" y="1257726"/>
            <a:ext cx="3528392" cy="387798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/>
              <a:t> </a:t>
            </a:r>
            <a:r>
              <a:rPr lang="en-US" sz="1600" dirty="0" smtClean="0"/>
              <a:t>  </a:t>
            </a:r>
            <a:r>
              <a:rPr lang="en-US" sz="1600" dirty="0" smtClean="0">
                <a:solidFill>
                  <a:srgbClr val="0000FF"/>
                </a:solidFill>
              </a:rPr>
              <a:t>def</a:t>
            </a:r>
            <a:r>
              <a:rPr lang="en-US" sz="1600" dirty="0" smtClean="0"/>
              <a:t> </a:t>
            </a:r>
            <a:r>
              <a:rPr lang="en-US" sz="1600" dirty="0"/>
              <a:t>push(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,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.items.append</a:t>
            </a:r>
            <a:r>
              <a:rPr lang="en-US" sz="1600" dirty="0"/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US" sz="1600" dirty="0"/>
              <a:t>)</a:t>
            </a:r>
          </a:p>
          <a:p>
            <a:endParaRPr lang="en-US" sz="1600" dirty="0"/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pop(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):</a:t>
            </a:r>
          </a:p>
          <a:p>
            <a:r>
              <a:rPr lang="en-US" sz="1600" dirty="0" smtClean="0"/>
              <a:t>        </a:t>
            </a:r>
            <a:r>
              <a:rPr lang="en-US" sz="1600" dirty="0" smtClean="0">
                <a:solidFill>
                  <a:srgbClr val="0000FF"/>
                </a:solidFill>
              </a:rPr>
              <a:t>return</a:t>
            </a:r>
            <a:r>
              <a:rPr lang="en-US" sz="1600" dirty="0" smtClean="0"/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.items.pop</a:t>
            </a:r>
            <a:r>
              <a:rPr lang="en-US" sz="1600" dirty="0"/>
              <a:t>()</a:t>
            </a:r>
          </a:p>
          <a:p>
            <a:endParaRPr lang="en-US" sz="1600" dirty="0"/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peek(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return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</a:t>
            </a:r>
            <a:r>
              <a:rPr lang="en-US" sz="1600" dirty="0"/>
              <a:t>[-1]</a:t>
            </a:r>
          </a:p>
          <a:p>
            <a:endParaRPr lang="en-US" sz="1600" dirty="0"/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</a:t>
            </a:r>
            <a:r>
              <a:rPr lang="en-US" sz="1600" dirty="0" err="1"/>
              <a:t>isEmpty</a:t>
            </a:r>
            <a:r>
              <a:rPr lang="en-US" sz="1600" dirty="0"/>
              <a:t>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return</a:t>
            </a:r>
            <a:r>
              <a:rPr lang="en-US" sz="1600" dirty="0"/>
              <a:t> </a:t>
            </a:r>
            <a:r>
              <a:rPr lang="en-US" sz="1600" dirty="0" err="1"/>
              <a:t>self.items</a:t>
            </a:r>
            <a:r>
              <a:rPr lang="en-US" sz="1600" dirty="0"/>
              <a:t> == []</a:t>
            </a:r>
          </a:p>
          <a:p>
            <a:endParaRPr lang="en-US" sz="1600" dirty="0"/>
          </a:p>
          <a:p>
            <a:r>
              <a:rPr lang="en-US" sz="1600" dirty="0"/>
              <a:t>    </a:t>
            </a:r>
            <a:r>
              <a:rPr lang="en-US" sz="1600" dirty="0" err="1">
                <a:solidFill>
                  <a:srgbClr val="0000FF"/>
                </a:solidFill>
              </a:rPr>
              <a:t>def</a:t>
            </a:r>
            <a:r>
              <a:rPr lang="en-US" sz="1600" dirty="0"/>
              <a:t> size(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/>
              <a:t>):</a:t>
            </a:r>
          </a:p>
          <a:p>
            <a:r>
              <a:rPr lang="en-US" sz="1600" dirty="0"/>
              <a:t>        </a:t>
            </a:r>
            <a:r>
              <a:rPr lang="en-US" sz="1600" dirty="0">
                <a:solidFill>
                  <a:srgbClr val="0000FF"/>
                </a:solidFill>
              </a:rPr>
              <a:t>return</a:t>
            </a:r>
            <a:r>
              <a:rPr lang="en-US" sz="1600" dirty="0"/>
              <a:t> </a:t>
            </a:r>
            <a:r>
              <a:rPr lang="en-US" sz="1600" dirty="0" err="1"/>
              <a:t>len</a:t>
            </a:r>
            <a:r>
              <a:rPr lang="en-US" sz="1600" dirty="0"/>
              <a:t>(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/>
              <a:t>.items</a:t>
            </a:r>
            <a:r>
              <a:rPr lang="en-US" sz="1600" dirty="0" smtClean="0"/>
              <a:t>)</a:t>
            </a:r>
          </a:p>
          <a:p>
            <a:endParaRPr 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611560" y="3356992"/>
            <a:ext cx="4032448" cy="1512168"/>
          </a:xfrm>
          <a:prstGeom prst="rect">
            <a:avLst/>
          </a:prstGeom>
          <a:noFill/>
          <a:ln w="28575"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611560" y="6042774"/>
            <a:ext cx="8944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print(s1)</a:t>
            </a:r>
            <a:endParaRPr lang="th-TH" sz="1600" dirty="0"/>
          </a:p>
        </p:txBody>
      </p:sp>
      <p:sp>
        <p:nvSpPr>
          <p:cNvPr id="7" name="Rectangle 6"/>
          <p:cNvSpPr/>
          <p:nvPr/>
        </p:nvSpPr>
        <p:spPr>
          <a:xfrm>
            <a:off x="2411760" y="6036550"/>
            <a:ext cx="208044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</a:rPr>
              <a:t>stack of 3 items : 1 2 3 </a:t>
            </a:r>
            <a:endParaRPr lang="th-TH" sz="1600" dirty="0">
              <a:solidFill>
                <a:srgbClr val="0070C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1560" y="5589240"/>
            <a:ext cx="26645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print(s1.items)	[1, 2, 3]</a:t>
            </a:r>
            <a:endParaRPr lang="th-TH" sz="1600" dirty="0"/>
          </a:p>
        </p:txBody>
      </p:sp>
      <p:sp>
        <p:nvSpPr>
          <p:cNvPr id="12" name="Rectangle 11"/>
          <p:cNvSpPr/>
          <p:nvPr/>
        </p:nvSpPr>
        <p:spPr>
          <a:xfrm>
            <a:off x="611560" y="5143337"/>
            <a:ext cx="1668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s1 = Stack([1,2,3])</a:t>
            </a:r>
          </a:p>
        </p:txBody>
      </p:sp>
      <p:sp>
        <p:nvSpPr>
          <p:cNvPr id="15" name="Freeform 14"/>
          <p:cNvSpPr/>
          <p:nvPr/>
        </p:nvSpPr>
        <p:spPr>
          <a:xfrm>
            <a:off x="221673" y="4682836"/>
            <a:ext cx="1288472" cy="1399309"/>
          </a:xfrm>
          <a:custGeom>
            <a:avLst/>
            <a:gdLst>
              <a:gd name="connsiteX0" fmla="*/ 1288472 w 1288472"/>
              <a:gd name="connsiteY0" fmla="*/ 0 h 1399309"/>
              <a:gd name="connsiteX1" fmla="*/ 180109 w 1288472"/>
              <a:gd name="connsiteY1" fmla="*/ 374073 h 1399309"/>
              <a:gd name="connsiteX2" fmla="*/ 207818 w 1288472"/>
              <a:gd name="connsiteY2" fmla="*/ 1052946 h 1399309"/>
              <a:gd name="connsiteX3" fmla="*/ 845127 w 1288472"/>
              <a:gd name="connsiteY3" fmla="*/ 1233055 h 1399309"/>
              <a:gd name="connsiteX4" fmla="*/ 1025236 w 1288472"/>
              <a:gd name="connsiteY4" fmla="*/ 1399309 h 1399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8472" h="1399309">
                <a:moveTo>
                  <a:pt x="1288472" y="0"/>
                </a:moveTo>
                <a:cubicBezTo>
                  <a:pt x="824345" y="99291"/>
                  <a:pt x="360218" y="198582"/>
                  <a:pt x="180109" y="374073"/>
                </a:cubicBezTo>
                <a:cubicBezTo>
                  <a:pt x="0" y="549564"/>
                  <a:pt x="96982" y="909782"/>
                  <a:pt x="207818" y="1052946"/>
                </a:cubicBezTo>
                <a:cubicBezTo>
                  <a:pt x="318654" y="1196110"/>
                  <a:pt x="708891" y="1175328"/>
                  <a:pt x="845127" y="1233055"/>
                </a:cubicBezTo>
                <a:cubicBezTo>
                  <a:pt x="981363" y="1290782"/>
                  <a:pt x="1003299" y="1345045"/>
                  <a:pt x="1025236" y="1399309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6" name="Line Callout 1 (Accent Bar) 15"/>
          <p:cNvSpPr/>
          <p:nvPr/>
        </p:nvSpPr>
        <p:spPr>
          <a:xfrm flipH="1">
            <a:off x="2699792" y="4365104"/>
            <a:ext cx="1693092" cy="338554"/>
          </a:xfrm>
          <a:prstGeom prst="accentCallout1">
            <a:avLst>
              <a:gd name="adj1" fmla="val 48378"/>
              <a:gd name="adj2" fmla="val 101311"/>
              <a:gd name="adj3" fmla="val 58531"/>
              <a:gd name="adj4" fmla="val 160182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__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str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__()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ต้อง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return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str</a:t>
            </a:r>
            <a:endParaRPr lang="th-TH" sz="1600" b="1" dirty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4962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11" grpId="0"/>
      <p:bldP spid="12" grpId="0"/>
      <p:bldP spid="15" grpId="0" animBg="1"/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636912"/>
            <a:ext cx="6552728" cy="64807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Stack Applications</a:t>
            </a:r>
            <a:endParaRPr lang="th-TH" dirty="0"/>
          </a:p>
        </p:txBody>
      </p:sp>
      <p:sp>
        <p:nvSpPr>
          <p:cNvPr id="12" name="Rectangle 11"/>
          <p:cNvSpPr/>
          <p:nvPr/>
        </p:nvSpPr>
        <p:spPr>
          <a:xfrm>
            <a:off x="1835696" y="3429000"/>
            <a:ext cx="6120680" cy="2088232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Parenthesis Matching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Evaluate Postfix Expression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Infix to Postfix Conversion  (Reverse Polish Notation)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Function Call (clearly see in recursion)</a:t>
            </a:r>
            <a:endParaRPr lang="th-TH" sz="2000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627784" y="2708920"/>
            <a:ext cx="216024" cy="64807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Parenthesis Matching</a:t>
            </a:r>
            <a:endParaRPr lang="th-TH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779912" y="4509120"/>
            <a:ext cx="23042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400" dirty="0" smtClean="0"/>
              <a:t>Algorithm ?</a:t>
            </a:r>
          </a:p>
        </p:txBody>
      </p:sp>
      <p:sp>
        <p:nvSpPr>
          <p:cNvPr id="68612" name="TextBox 3"/>
          <p:cNvSpPr txBox="1">
            <a:spLocks noChangeArrowheads="1"/>
          </p:cNvSpPr>
          <p:nvPr/>
        </p:nvSpPr>
        <p:spPr bwMode="auto">
          <a:xfrm>
            <a:off x="2438400" y="2735287"/>
            <a:ext cx="55899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( 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a+b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-c *</a:t>
            </a:r>
            <a:r>
              <a:rPr lang="en-US" sz="2800" b="1" dirty="0" smtClean="0">
                <a:latin typeface="Courier New" pitchFamily="49" charset="0"/>
              </a:rPr>
              <a:t>[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d+e</a:t>
            </a:r>
            <a:r>
              <a:rPr lang="en-US" sz="2800" b="1" dirty="0" smtClean="0">
                <a:latin typeface="Courier New" pitchFamily="49" charset="0"/>
              </a:rPr>
              <a:t>]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/</a:t>
            </a:r>
            <a:r>
              <a:rPr lang="en-US" sz="2800" b="1" dirty="0" smtClean="0">
                <a:latin typeface="Courier New" pitchFamily="49" charset="0"/>
              </a:rPr>
              <a:t>{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f*</a:t>
            </a:r>
            <a:r>
              <a:rPr lang="en-US" sz="2800" b="1" dirty="0" smtClean="0">
                <a:latin typeface="Courier New" pitchFamily="49" charset="0"/>
              </a:rPr>
              <a:t>(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g+h</a:t>
            </a:r>
            <a:r>
              <a:rPr lang="en-US" sz="2800" b="1" dirty="0" smtClean="0">
                <a:latin typeface="Courier New" pitchFamily="49" charset="0"/>
              </a:rPr>
              <a:t>)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}</a:t>
            </a:r>
            <a:endParaRPr lang="th-TH" sz="2800" b="1" dirty="0"/>
          </a:p>
        </p:txBody>
      </p:sp>
      <p:sp>
        <p:nvSpPr>
          <p:cNvPr id="7" name="Multiply 6"/>
          <p:cNvSpPr/>
          <p:nvPr/>
        </p:nvSpPr>
        <p:spPr>
          <a:xfrm>
            <a:off x="1835696" y="2751311"/>
            <a:ext cx="576064" cy="648072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4211960" y="3687415"/>
            <a:ext cx="1194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Match ?</a:t>
            </a:r>
            <a:endParaRPr lang="th-TH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7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339752" y="2708920"/>
            <a:ext cx="216024" cy="648072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Rounded Rectangle 10"/>
          <p:cNvSpPr/>
          <p:nvPr/>
        </p:nvSpPr>
        <p:spPr>
          <a:xfrm>
            <a:off x="4427984" y="2703014"/>
            <a:ext cx="216024" cy="6480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0" name="Rounded Rectangle 9"/>
          <p:cNvSpPr/>
          <p:nvPr/>
        </p:nvSpPr>
        <p:spPr>
          <a:xfrm>
            <a:off x="2771800" y="2708920"/>
            <a:ext cx="216024" cy="64807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Parenthesis Matching</a:t>
            </a:r>
            <a:endParaRPr lang="th-TH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779912" y="4509120"/>
            <a:ext cx="23042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400" dirty="0" smtClean="0"/>
              <a:t>Algorithm ?</a:t>
            </a:r>
          </a:p>
        </p:txBody>
      </p:sp>
      <p:sp>
        <p:nvSpPr>
          <p:cNvPr id="68612" name="TextBox 3"/>
          <p:cNvSpPr txBox="1">
            <a:spLocks noChangeArrowheads="1"/>
          </p:cNvSpPr>
          <p:nvPr/>
        </p:nvSpPr>
        <p:spPr bwMode="auto">
          <a:xfrm>
            <a:off x="2150368" y="2735287"/>
            <a:ext cx="62380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[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( 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a+b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-c </a:t>
            </a:r>
            <a:r>
              <a:rPr lang="en-US" sz="2800" b="1" dirty="0" smtClean="0">
                <a:latin typeface="Courier New" pitchFamily="49" charset="0"/>
              </a:rPr>
              <a:t>}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*</a:t>
            </a:r>
            <a:r>
              <a:rPr lang="en-US" sz="2800" b="1" dirty="0" smtClean="0">
                <a:latin typeface="Courier New" pitchFamily="49" charset="0"/>
              </a:rPr>
              <a:t>[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d+e</a:t>
            </a:r>
            <a:r>
              <a:rPr lang="en-US" sz="2800" b="1" dirty="0" smtClean="0">
                <a:latin typeface="Courier New" pitchFamily="49" charset="0"/>
              </a:rPr>
              <a:t>]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/</a:t>
            </a:r>
            <a:r>
              <a:rPr lang="en-US" sz="2800" b="1" dirty="0" smtClean="0">
                <a:latin typeface="Courier New" pitchFamily="49" charset="0"/>
              </a:rPr>
              <a:t>{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f*</a:t>
            </a:r>
            <a:r>
              <a:rPr lang="en-US" sz="2800" b="1" dirty="0" smtClean="0">
                <a:latin typeface="Courier New" pitchFamily="49" charset="0"/>
              </a:rPr>
              <a:t>(</a:t>
            </a:r>
            <a:r>
              <a:rPr lang="en-US" sz="2800" b="1" dirty="0" err="1" smtClean="0">
                <a:solidFill>
                  <a:srgbClr val="00B0F0"/>
                </a:solidFill>
                <a:latin typeface="Courier New" pitchFamily="49" charset="0"/>
              </a:rPr>
              <a:t>g+h</a:t>
            </a:r>
            <a:r>
              <a:rPr lang="en-US" sz="2800" b="1" dirty="0" smtClean="0">
                <a:latin typeface="Courier New" pitchFamily="49" charset="0"/>
              </a:rPr>
              <a:t>)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}</a:t>
            </a:r>
            <a:endParaRPr lang="th-TH" sz="2800" b="1" dirty="0">
              <a:latin typeface="Courier New" pitchFamily="49" charset="0"/>
            </a:endParaRPr>
          </a:p>
        </p:txBody>
      </p:sp>
      <p:sp>
        <p:nvSpPr>
          <p:cNvPr id="7" name="Multiply 6"/>
          <p:cNvSpPr/>
          <p:nvPr/>
        </p:nvSpPr>
        <p:spPr>
          <a:xfrm>
            <a:off x="1547664" y="2751311"/>
            <a:ext cx="576064" cy="648072"/>
          </a:xfrm>
          <a:prstGeom prst="mathMultiply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4211960" y="3687415"/>
            <a:ext cx="1194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Match ?</a:t>
            </a:r>
            <a:endParaRPr lang="th-TH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0" grpId="0" animBg="1"/>
      <p:bldP spid="3" grpId="0"/>
      <p:bldP spid="7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Parenthesis Matching</a:t>
            </a:r>
            <a:endParaRPr lang="th-TH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779912" y="4509120"/>
            <a:ext cx="230425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400" dirty="0" smtClean="0"/>
              <a:t>Algorithm ?</a:t>
            </a:r>
          </a:p>
        </p:txBody>
      </p:sp>
      <p:sp>
        <p:nvSpPr>
          <p:cNvPr id="68612" name="TextBox 3"/>
          <p:cNvSpPr txBox="1">
            <a:spLocks noChangeArrowheads="1"/>
          </p:cNvSpPr>
          <p:nvPr/>
        </p:nvSpPr>
        <p:spPr bwMode="auto">
          <a:xfrm>
            <a:off x="2150368" y="2735287"/>
            <a:ext cx="62380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</a:rPr>
              <a:t>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 </a:t>
            </a:r>
            <a:r>
              <a:rPr lang="en-US" sz="2800" b="1" dirty="0" smtClean="0">
                <a:latin typeface="Courier New" pitchFamily="49" charset="0"/>
              </a:rPr>
              <a:t>(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3 + 2 </a:t>
            </a:r>
            <a:r>
              <a:rPr lang="en-US" sz="2800" b="1" dirty="0" smtClean="0">
                <a:latin typeface="Courier New" pitchFamily="49" charset="0"/>
              </a:rPr>
              <a:t>)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/ </a:t>
            </a:r>
            <a:r>
              <a:rPr lang="en-US" sz="2800" b="1" dirty="0" smtClean="0">
                <a:latin typeface="Courier New" pitchFamily="49" charset="0"/>
              </a:rPr>
              <a:t>{ 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4</a:t>
            </a:r>
            <a:r>
              <a:rPr lang="en-US" sz="2800" b="1" dirty="0" smtClean="0">
                <a:solidFill>
                  <a:srgbClr val="C00000"/>
                </a:solidFill>
                <a:latin typeface="Courier New" pitchFamily="49" charset="0"/>
              </a:rPr>
              <a:t>**</a:t>
            </a:r>
            <a:r>
              <a:rPr lang="en-US" sz="2800" b="1" dirty="0" smtClean="0">
                <a:solidFill>
                  <a:srgbClr val="00B0F0"/>
                </a:solidFill>
                <a:latin typeface="Courier New" pitchFamily="49" charset="0"/>
              </a:rPr>
              <a:t>5</a:t>
            </a:r>
            <a:r>
              <a:rPr lang="en-US" sz="2800" b="1" dirty="0" smtClean="0">
                <a:latin typeface="Courier New" pitchFamily="49" charset="0"/>
              </a:rPr>
              <a:t> }</a:t>
            </a:r>
            <a:endParaRPr lang="th-TH" sz="2800" b="1" dirty="0">
              <a:latin typeface="Courier New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11960" y="3687415"/>
            <a:ext cx="1194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Match ?</a:t>
            </a:r>
            <a:endParaRPr lang="th-TH" sz="1200" dirty="0"/>
          </a:p>
        </p:txBody>
      </p:sp>
      <p:sp>
        <p:nvSpPr>
          <p:cNvPr id="12" name="Line Callout 1 (Accent Bar) 11"/>
          <p:cNvSpPr/>
          <p:nvPr/>
        </p:nvSpPr>
        <p:spPr>
          <a:xfrm>
            <a:off x="6516216" y="1842080"/>
            <a:ext cx="576064" cy="369332"/>
          </a:xfrm>
          <a:prstGeom prst="accentCallout1">
            <a:avLst>
              <a:gd name="adj1" fmla="val 45009"/>
              <a:gd name="adj2" fmla="val -8333"/>
              <a:gd name="adj3" fmla="val 236291"/>
              <a:gd name="adj4" fmla="val -81624"/>
            </a:avLst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</a:rPr>
              <a:t>4</a:t>
            </a:r>
            <a:r>
              <a:rPr lang="en-US" b="1" baseline="30000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</a:rPr>
              <a:t>5</a:t>
            </a:r>
            <a:endParaRPr lang="th-TH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Smiley Face 12"/>
          <p:cNvSpPr/>
          <p:nvPr/>
        </p:nvSpPr>
        <p:spPr>
          <a:xfrm>
            <a:off x="1691680" y="2780928"/>
            <a:ext cx="432048" cy="432048"/>
          </a:xfrm>
          <a:prstGeom prst="smileyFace">
            <a:avLst/>
          </a:prstGeom>
          <a:solidFill>
            <a:srgbClr val="66FFFF"/>
          </a:solidFill>
          <a:ln>
            <a:solidFill>
              <a:srgbClr val="0000FF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Parenthesis Matching</a:t>
            </a:r>
            <a:endParaRPr lang="th-TH" dirty="0"/>
          </a:p>
        </p:txBody>
      </p:sp>
      <p:sp>
        <p:nvSpPr>
          <p:cNvPr id="69636" name="TextBox 15"/>
          <p:cNvSpPr txBox="1">
            <a:spLocks noChangeArrowheads="1"/>
          </p:cNvSpPr>
          <p:nvPr/>
        </p:nvSpPr>
        <p:spPr bwMode="auto">
          <a:xfrm>
            <a:off x="866576" y="2128838"/>
            <a:ext cx="42672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 [ (</a:t>
            </a:r>
            <a:r>
              <a:rPr lang="en-US" sz="3200" dirty="0" err="1">
                <a:solidFill>
                  <a:srgbClr val="0070C0"/>
                </a:solidFill>
              </a:rPr>
              <a:t>a+b</a:t>
            </a:r>
            <a:r>
              <a:rPr lang="en-US" sz="3200" dirty="0">
                <a:solidFill>
                  <a:srgbClr val="0070C0"/>
                </a:solidFill>
              </a:rPr>
              <a:t>)*{ (</a:t>
            </a:r>
            <a:r>
              <a:rPr lang="en-US" sz="3200" dirty="0" err="1">
                <a:solidFill>
                  <a:srgbClr val="0070C0"/>
                </a:solidFill>
              </a:rPr>
              <a:t>d+e</a:t>
            </a:r>
            <a:r>
              <a:rPr lang="en-US" sz="3200" dirty="0">
                <a:solidFill>
                  <a:srgbClr val="0070C0"/>
                </a:solidFill>
              </a:rPr>
              <a:t>)-3}]</a:t>
            </a:r>
            <a:endParaRPr lang="th-TH" sz="3200" dirty="0"/>
          </a:p>
        </p:txBody>
      </p: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2591174" y="1316038"/>
            <a:ext cx="1371600" cy="817562"/>
            <a:chOff x="4114800" y="2514600"/>
            <a:chExt cx="1371600" cy="817200"/>
          </a:xfrm>
        </p:grpSpPr>
        <p:sp>
          <p:nvSpPr>
            <p:cNvPr id="17" name="Line 10"/>
            <p:cNvSpPr>
              <a:spLocks noChangeShapeType="1"/>
            </p:cNvSpPr>
            <p:nvPr/>
          </p:nvSpPr>
          <p:spPr bwMode="auto">
            <a:xfrm>
              <a:off x="4495800" y="2971598"/>
              <a:ext cx="0" cy="360202"/>
            </a:xfrm>
            <a:prstGeom prst="line">
              <a:avLst/>
            </a:prstGeom>
            <a:ln w="57150">
              <a:solidFill>
                <a:srgbClr val="FF0000"/>
              </a:solidFill>
              <a:headEnd/>
              <a:tailEnd type="triangle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>
                <a:defRPr/>
              </a:pPr>
              <a:endParaRPr lang="th-TH" sz="1800">
                <a:ln>
                  <a:solidFill>
                    <a:sysClr val="windowText" lastClr="000000"/>
                  </a:solidFill>
                </a:ln>
              </a:endParaRPr>
            </a:p>
          </p:txBody>
        </p:sp>
        <p:sp>
          <p:nvSpPr>
            <p:cNvPr id="69653" name="TextBox 17"/>
            <p:cNvSpPr txBox="1">
              <a:spLocks noChangeArrowheads="1"/>
            </p:cNvSpPr>
            <p:nvPr/>
          </p:nvSpPr>
          <p:spPr bwMode="auto">
            <a:xfrm>
              <a:off x="4114800" y="2514600"/>
              <a:ext cx="137160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2400">
                  <a:solidFill>
                    <a:srgbClr val="0070C0"/>
                  </a:solidFill>
                </a:rPr>
                <a:t>random</a:t>
              </a:r>
              <a:r>
                <a:rPr lang="en-US" sz="3200">
                  <a:solidFill>
                    <a:srgbClr val="0070C0"/>
                  </a:solidFill>
                </a:rPr>
                <a:t> </a:t>
              </a:r>
              <a:endParaRPr lang="th-TH" sz="3200"/>
            </a:p>
          </p:txBody>
        </p:sp>
      </p:grp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683568" y="3933056"/>
            <a:ext cx="6571456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>
              <a:buFont typeface="Calibri" pitchFamily="34" charset="0"/>
              <a:buAutoNum type="arabicPeriod"/>
            </a:pPr>
            <a:r>
              <a:rPr lang="en-US" dirty="0" smtClean="0">
                <a:solidFill>
                  <a:srgbClr val="C00000"/>
                </a:solidFill>
              </a:rPr>
              <a:t>Repeat</a:t>
            </a:r>
            <a:r>
              <a:rPr lang="en-US" dirty="0" smtClean="0">
                <a:solidFill>
                  <a:srgbClr val="0070C0"/>
                </a:solidFill>
              </a:rPr>
              <a:t> random </a:t>
            </a:r>
            <a:r>
              <a:rPr lang="en-US" dirty="0">
                <a:solidFill>
                  <a:srgbClr val="0070C0"/>
                </a:solidFill>
              </a:rPr>
              <a:t>position (until </a:t>
            </a:r>
            <a:r>
              <a:rPr lang="en-US" dirty="0" smtClean="0">
                <a:solidFill>
                  <a:srgbClr val="0070C0"/>
                </a:solidFill>
              </a:rPr>
              <a:t>check all </a:t>
            </a:r>
            <a:r>
              <a:rPr lang="en-US" dirty="0" err="1" smtClean="0">
                <a:solidFill>
                  <a:srgbClr val="0070C0"/>
                </a:solidFill>
              </a:rPr>
              <a:t>paren</a:t>
            </a:r>
            <a:r>
              <a:rPr lang="en-US" dirty="0" smtClean="0">
                <a:solidFill>
                  <a:srgbClr val="0070C0"/>
                </a:solidFill>
              </a:rPr>
              <a:t> || not match).</a:t>
            </a:r>
            <a:endParaRPr lang="en-US" dirty="0">
              <a:solidFill>
                <a:srgbClr val="0070C0"/>
              </a:solidFill>
            </a:endParaRP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     Scan </a:t>
            </a:r>
            <a:r>
              <a:rPr lang="en-US" dirty="0">
                <a:solidFill>
                  <a:srgbClr val="0070C0"/>
                </a:solidFill>
              </a:rPr>
              <a:t>out both ways. 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 smtClean="0">
                <a:solidFill>
                  <a:srgbClr val="002060"/>
                </a:solidFill>
              </a:rPr>
              <a:t>          </a:t>
            </a:r>
            <a:r>
              <a:rPr lang="en-US" dirty="0" smtClean="0">
                <a:solidFill>
                  <a:srgbClr val="C00000"/>
                </a:solidFill>
              </a:rPr>
              <a:t>if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Left side = open </a:t>
            </a:r>
            <a:r>
              <a:rPr lang="en-US" dirty="0" err="1">
                <a:solidFill>
                  <a:srgbClr val="0070C0"/>
                </a:solidFill>
              </a:rPr>
              <a:t>paren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&amp;</a:t>
            </a:r>
            <a:r>
              <a:rPr lang="en-US" dirty="0">
                <a:solidFill>
                  <a:srgbClr val="0070C0"/>
                </a:solidFill>
              </a:rPr>
              <a:t> Right side = close paren.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   </a:t>
            </a:r>
            <a:r>
              <a:rPr lang="en-US" dirty="0" smtClean="0">
                <a:solidFill>
                  <a:srgbClr val="0070C0"/>
                </a:solidFill>
              </a:rPr>
              <a:t>            </a:t>
            </a:r>
            <a:r>
              <a:rPr lang="en-US" dirty="0" smtClean="0">
                <a:solidFill>
                  <a:srgbClr val="C00000"/>
                </a:solidFill>
              </a:rPr>
              <a:t>if</a:t>
            </a: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>
                <a:solidFill>
                  <a:srgbClr val="0070C0"/>
                </a:solidFill>
              </a:rPr>
              <a:t>match :  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		Check out. 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		</a:t>
            </a:r>
            <a:r>
              <a:rPr lang="en-US" dirty="0" err="1">
                <a:solidFill>
                  <a:srgbClr val="0070C0"/>
                </a:solidFill>
              </a:rPr>
              <a:t>goto</a:t>
            </a:r>
            <a:r>
              <a:rPr lang="en-US" dirty="0">
                <a:solidFill>
                  <a:srgbClr val="0070C0"/>
                </a:solidFill>
              </a:rPr>
              <a:t> 2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>
                <a:solidFill>
                  <a:srgbClr val="0070C0"/>
                </a:solidFill>
              </a:rPr>
              <a:t>    </a:t>
            </a:r>
            <a:r>
              <a:rPr lang="en-US" dirty="0" smtClean="0">
                <a:solidFill>
                  <a:srgbClr val="0070C0"/>
                </a:solidFill>
              </a:rPr>
              <a:t>           </a:t>
            </a:r>
            <a:r>
              <a:rPr lang="en-US" dirty="0" smtClean="0">
                <a:solidFill>
                  <a:srgbClr val="C00000"/>
                </a:solidFill>
              </a:rPr>
              <a:t>else</a:t>
            </a: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>
                <a:solidFill>
                  <a:srgbClr val="0070C0"/>
                </a:solidFill>
              </a:rPr>
              <a:t>end process : Not match.</a:t>
            </a:r>
          </a:p>
          <a:p>
            <a:pPr marL="457200" indent="-457200">
              <a:buFont typeface="Calibri" pitchFamily="34" charset="0"/>
              <a:buAutoNum type="arabicPeriod"/>
            </a:pPr>
            <a:r>
              <a:rPr lang="en-US" dirty="0" smtClean="0">
                <a:solidFill>
                  <a:srgbClr val="0070C0"/>
                </a:solidFill>
              </a:rPr>
              <a:t>          </a:t>
            </a:r>
            <a:r>
              <a:rPr lang="en-US" dirty="0" smtClean="0">
                <a:solidFill>
                  <a:srgbClr val="C00000"/>
                </a:solidFill>
              </a:rPr>
              <a:t>else</a:t>
            </a:r>
            <a:r>
              <a:rPr lang="en-US" dirty="0" smtClean="0">
                <a:solidFill>
                  <a:srgbClr val="0070C0"/>
                </a:solidFill>
              </a:rPr>
              <a:t>  </a:t>
            </a:r>
            <a:r>
              <a:rPr lang="en-US" dirty="0" err="1">
                <a:solidFill>
                  <a:srgbClr val="0070C0"/>
                </a:solidFill>
              </a:rPr>
              <a:t>goto</a:t>
            </a:r>
            <a:r>
              <a:rPr lang="en-US" dirty="0">
                <a:solidFill>
                  <a:srgbClr val="0070C0"/>
                </a:solidFill>
              </a:rPr>
              <a:t> 1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2454300" y="2209800"/>
            <a:ext cx="317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3203848" y="2214563"/>
            <a:ext cx="3175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2238276" y="2209800"/>
            <a:ext cx="317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3621608" y="2176463"/>
            <a:ext cx="3175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1829174" y="2705100"/>
            <a:ext cx="4635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↑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3707904" y="2671763"/>
            <a:ext cx="46355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↑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8" name="Rectangle 27"/>
          <p:cNvSpPr>
            <a:spLocks noChangeArrowheads="1"/>
          </p:cNvSpPr>
          <p:nvPr/>
        </p:nvSpPr>
        <p:spPr bwMode="auto">
          <a:xfrm>
            <a:off x="1186732" y="2209800"/>
            <a:ext cx="317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 dirty="0">
              <a:solidFill>
                <a:srgbClr val="FF0000"/>
              </a:solidFill>
            </a:endParaRPr>
          </a:p>
        </p:txBody>
      </p:sp>
      <p:sp>
        <p:nvSpPr>
          <p:cNvPr id="29" name="Rectangle 28"/>
          <p:cNvSpPr>
            <a:spLocks noChangeArrowheads="1"/>
          </p:cNvSpPr>
          <p:nvPr/>
        </p:nvSpPr>
        <p:spPr bwMode="auto">
          <a:xfrm>
            <a:off x="1874739" y="2209800"/>
            <a:ext cx="317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>
              <a:solidFill>
                <a:srgbClr val="FF0000"/>
              </a:solidFill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926383" y="2235200"/>
            <a:ext cx="317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>
              <a:solidFill>
                <a:srgbClr val="FF0000"/>
              </a:solidFill>
            </a:endParaRPr>
          </a:p>
        </p:txBody>
      </p:sp>
      <p:sp>
        <p:nvSpPr>
          <p:cNvPr id="31" name="Rectangle 30"/>
          <p:cNvSpPr>
            <a:spLocks noChangeArrowheads="1"/>
          </p:cNvSpPr>
          <p:nvPr/>
        </p:nvSpPr>
        <p:spPr bwMode="auto">
          <a:xfrm>
            <a:off x="3820045" y="2176463"/>
            <a:ext cx="317500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  <a:latin typeface="Calibri" pitchFamily="34" charset="0"/>
              </a:rPr>
              <a:t>/</a:t>
            </a:r>
            <a:endParaRPr lang="th-TH" b="1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88024" y="1412776"/>
            <a:ext cx="3888432" cy="1323439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en-US" sz="1600" dirty="0" smtClean="0">
                <a:solidFill>
                  <a:srgbClr val="C00000"/>
                </a:solidFill>
                <a:latin typeface="Comic Sans MS" pitchFamily="66" charset="0"/>
              </a:rPr>
              <a:t>Simulate </a:t>
            </a:r>
            <a:r>
              <a:rPr lang="th-TH" sz="1600" dirty="0" smtClean="0">
                <a:solidFill>
                  <a:srgbClr val="C00000"/>
                </a:solidFill>
                <a:latin typeface="Comic Sans MS" pitchFamily="66" charset="0"/>
              </a:rPr>
              <a:t>เลียนแบบ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US" sz="1600" dirty="0" smtClean="0">
                <a:solidFill>
                  <a:schemeClr val="tx1"/>
                </a:solidFill>
                <a:latin typeface="Comic Sans MS" pitchFamily="66" charset="0"/>
              </a:rPr>
              <a:t>Data Structure : Python List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US" sz="1600" dirty="0" smtClean="0">
                <a:solidFill>
                  <a:schemeClr val="tx1"/>
                </a:solidFill>
                <a:latin typeface="Comic Sans MS" pitchFamily="66" charset="0"/>
              </a:rPr>
              <a:t>Expensive</a:t>
            </a:r>
          </a:p>
          <a:p>
            <a:pPr marL="1257300" lvl="2" indent="-342900">
              <a:buFont typeface="Arial" pitchFamily="34" charset="0"/>
              <a:buChar char="•"/>
              <a:defRPr/>
            </a:pPr>
            <a:endParaRPr lang="th-TH" sz="1600" dirty="0" smtClean="0">
              <a:solidFill>
                <a:srgbClr val="C00000"/>
              </a:solidFill>
              <a:latin typeface="Comic Sans MS" pitchFamily="66" charset="0"/>
            </a:endParaRPr>
          </a:p>
          <a:p>
            <a:pPr marL="342900" indent="-342900">
              <a:buFont typeface="+mj-lt"/>
              <a:buAutoNum type="arabicPeriod"/>
              <a:defRPr/>
            </a:pPr>
            <a:r>
              <a:rPr lang="en-US" sz="1600" dirty="0" smtClean="0">
                <a:solidFill>
                  <a:srgbClr val="C00000"/>
                </a:solidFill>
                <a:latin typeface="Comic Sans MS" pitchFamily="66" charset="0"/>
              </a:rPr>
              <a:t>Use Stack</a:t>
            </a:r>
            <a:endParaRPr lang="th-TH" sz="1600" dirty="0" smtClean="0">
              <a:solidFill>
                <a:srgbClr val="C00000"/>
              </a:solidFill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98 0.02801 L -0.14184 0.02801 " pathEditMode="relative" rAng="0" ptsTypes="AA">
                                      <p:cBhvr>
                                        <p:cTn id="7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6" grpId="1"/>
      <p:bldP spid="27" grpId="0"/>
      <p:bldP spid="27" grpId="1"/>
      <p:bldP spid="28" grpId="0"/>
      <p:bldP spid="29" grpId="0"/>
      <p:bldP spid="30" grpId="0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Parenthesis Matching</a:t>
            </a:r>
            <a:endParaRPr lang="th-TH" dirty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226568" y="2639595"/>
            <a:ext cx="392960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 [ (      </a:t>
            </a:r>
            <a:r>
              <a:rPr lang="en-US" sz="3600" dirty="0">
                <a:solidFill>
                  <a:srgbClr val="00B050"/>
                </a:solidFill>
              </a:rPr>
              <a:t>)</a:t>
            </a:r>
            <a:r>
              <a:rPr lang="en-US" sz="3600" dirty="0">
                <a:solidFill>
                  <a:srgbClr val="7030A0"/>
                </a:solidFill>
              </a:rPr>
              <a:t> </a:t>
            </a:r>
            <a:r>
              <a:rPr lang="en-US" sz="3600" dirty="0" smtClean="0">
                <a:solidFill>
                  <a:srgbClr val="7030A0"/>
                </a:solidFill>
              </a:rPr>
              <a:t>  { </a:t>
            </a:r>
            <a:r>
              <a:rPr lang="en-US" sz="3600" dirty="0">
                <a:solidFill>
                  <a:srgbClr val="7030A0"/>
                </a:solidFill>
              </a:rPr>
              <a:t>(     </a:t>
            </a:r>
            <a:r>
              <a:rPr lang="en-US" sz="3600" dirty="0">
                <a:solidFill>
                  <a:srgbClr val="00B050"/>
                </a:solidFill>
              </a:rPr>
              <a:t> ) </a:t>
            </a:r>
            <a:r>
              <a:rPr lang="en-US" sz="3600" dirty="0" smtClean="0">
                <a:solidFill>
                  <a:srgbClr val="00B050"/>
                </a:solidFill>
              </a:rPr>
              <a:t>   } ]</a:t>
            </a:r>
            <a:endParaRPr lang="th-TH" sz="3600" dirty="0">
              <a:solidFill>
                <a:srgbClr val="00B050"/>
              </a:solidFill>
            </a:endParaRPr>
          </a:p>
        </p:txBody>
      </p:sp>
      <p:sp>
        <p:nvSpPr>
          <p:cNvPr id="70660" name="TextBox 14"/>
          <p:cNvSpPr txBox="1">
            <a:spLocks noChangeArrowheads="1"/>
          </p:cNvSpPr>
          <p:nvPr/>
        </p:nvSpPr>
        <p:spPr bwMode="auto">
          <a:xfrm>
            <a:off x="2154560" y="1143000"/>
            <a:ext cx="4289648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7030A0"/>
                </a:solidFill>
              </a:rPr>
              <a:t> [ (</a:t>
            </a:r>
            <a:r>
              <a:rPr lang="en-US" sz="3600" dirty="0" err="1">
                <a:solidFill>
                  <a:srgbClr val="7030A0"/>
                </a:solidFill>
              </a:rPr>
              <a:t>a+b</a:t>
            </a:r>
            <a:r>
              <a:rPr lang="en-US" sz="3600" dirty="0">
                <a:solidFill>
                  <a:srgbClr val="7030A0"/>
                </a:solidFill>
              </a:rPr>
              <a:t>)*{ (</a:t>
            </a:r>
            <a:r>
              <a:rPr lang="en-US" sz="3600" dirty="0" err="1">
                <a:solidFill>
                  <a:srgbClr val="7030A0"/>
                </a:solidFill>
              </a:rPr>
              <a:t>d+e</a:t>
            </a:r>
            <a:r>
              <a:rPr lang="en-US" sz="3600" dirty="0">
                <a:solidFill>
                  <a:srgbClr val="7030A0"/>
                </a:solidFill>
              </a:rPr>
              <a:t>)-3</a:t>
            </a:r>
            <a:r>
              <a:rPr lang="en-US" sz="3600" dirty="0" smtClean="0">
                <a:solidFill>
                  <a:srgbClr val="7030A0"/>
                </a:solidFill>
              </a:rPr>
              <a:t>} ]</a:t>
            </a:r>
            <a:endParaRPr lang="th-TH" sz="3600" dirty="0">
              <a:solidFill>
                <a:srgbClr val="7030A0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804248" y="5445224"/>
            <a:ext cx="194421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/>
            <a:r>
              <a:rPr lang="en-US" b="1" dirty="0">
                <a:solidFill>
                  <a:srgbClr val="00B0F0"/>
                </a:solidFill>
                <a:latin typeface="Comic Sans MS" pitchFamily="66" charset="0"/>
              </a:rPr>
              <a:t>Parenthesis</a:t>
            </a:r>
            <a:r>
              <a:rPr lang="en-US" b="1" dirty="0">
                <a:latin typeface="Comic Sans MS" pitchFamily="66" charset="0"/>
              </a:rPr>
              <a:t> </a:t>
            </a:r>
            <a:endParaRPr lang="th-TH" b="1" dirty="0" smtClean="0">
              <a:latin typeface="Comic Sans MS" pitchFamily="66" charset="0"/>
            </a:endParaRPr>
          </a:p>
          <a:p>
            <a:pPr marL="457200" indent="-457200" algn="ctr"/>
            <a:r>
              <a:rPr lang="th-TH" b="1" dirty="0" smtClean="0">
                <a:latin typeface="CordiaUPC" pitchFamily="34" charset="-34"/>
                <a:ea typeface="SimSun" pitchFamily="2" charset="-122"/>
              </a:rPr>
              <a:t>มีลักษณะเป็น </a:t>
            </a:r>
            <a:r>
              <a:rPr lang="en-US" b="1" dirty="0" smtClean="0">
                <a:solidFill>
                  <a:srgbClr val="00B0F0"/>
                </a:solidFill>
                <a:latin typeface="Comic Sans MS" pitchFamily="66" charset="0"/>
              </a:rPr>
              <a:t>stack</a:t>
            </a:r>
            <a:endParaRPr lang="en-US" b="1" dirty="0" smtClean="0">
              <a:latin typeface="Comic Sans MS" pitchFamily="66" charset="0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 rot="16200000">
            <a:off x="6852702" y="4666674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</a:rPr>
              <a:t>[</a:t>
            </a:r>
            <a:endParaRPr lang="th-TH" sz="3600" b="1" dirty="0">
              <a:solidFill>
                <a:srgbClr val="7030A0"/>
              </a:solidFill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611560" y="2653168"/>
            <a:ext cx="144016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/>
            <a:r>
              <a:rPr lang="en-US" dirty="0">
                <a:solidFill>
                  <a:srgbClr val="00B0F0"/>
                </a:solidFill>
                <a:latin typeface="Comic Sans MS" pitchFamily="66" charset="0"/>
              </a:rPr>
              <a:t>Clear out </a:t>
            </a:r>
          </a:p>
          <a:p>
            <a:pPr marL="457200" indent="-457200"/>
            <a:r>
              <a:rPr lang="th-TH" b="1" dirty="0" smtClean="0">
                <a:solidFill>
                  <a:prstClr val="black"/>
                </a:solidFill>
                <a:latin typeface="Comic Sans MS" pitchFamily="66" charset="0"/>
                <a:ea typeface="SimSun" pitchFamily="2" charset="-122"/>
              </a:rPr>
              <a:t>ส่วนที่ไม่เกี่ยวข้อง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483768" y="2276872"/>
            <a:ext cx="324036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3" name="Group 29"/>
          <p:cNvGrpSpPr/>
          <p:nvPr/>
        </p:nvGrpSpPr>
        <p:grpSpPr>
          <a:xfrm>
            <a:off x="4194707" y="3155483"/>
            <a:ext cx="720080" cy="252000"/>
            <a:chOff x="4139952" y="2420888"/>
            <a:chExt cx="720080" cy="252000"/>
          </a:xfrm>
        </p:grpSpPr>
        <p:cxnSp>
          <p:nvCxnSpPr>
            <p:cNvPr id="26" name="Straight Arrow Connector 25"/>
            <p:cNvCxnSpPr/>
            <p:nvPr/>
          </p:nvCxnSpPr>
          <p:spPr>
            <a:xfrm flipV="1">
              <a:off x="4139952" y="2420888"/>
              <a:ext cx="0" cy="25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V="1">
              <a:off x="4860032" y="2420888"/>
              <a:ext cx="0" cy="25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" name="Group 32"/>
          <p:cNvGrpSpPr/>
          <p:nvPr/>
        </p:nvGrpSpPr>
        <p:grpSpPr>
          <a:xfrm>
            <a:off x="3957794" y="3142709"/>
            <a:ext cx="1512168" cy="252000"/>
            <a:chOff x="3885786" y="2780928"/>
            <a:chExt cx="1512168" cy="432000"/>
          </a:xfrm>
        </p:grpSpPr>
        <p:cxnSp>
          <p:nvCxnSpPr>
            <p:cNvPr id="31" name="Straight Arrow Connector 30"/>
            <p:cNvCxnSpPr/>
            <p:nvPr/>
          </p:nvCxnSpPr>
          <p:spPr>
            <a:xfrm flipV="1">
              <a:off x="3885786" y="2780928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V="1">
              <a:off x="5397954" y="2780928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6" name="Group 33"/>
          <p:cNvGrpSpPr/>
          <p:nvPr/>
        </p:nvGrpSpPr>
        <p:grpSpPr>
          <a:xfrm>
            <a:off x="2737294" y="3180851"/>
            <a:ext cx="702827" cy="252000"/>
            <a:chOff x="4695127" y="2747062"/>
            <a:chExt cx="702827" cy="432000"/>
          </a:xfrm>
        </p:grpSpPr>
        <p:cxnSp>
          <p:nvCxnSpPr>
            <p:cNvPr id="35" name="Straight Arrow Connector 34"/>
            <p:cNvCxnSpPr/>
            <p:nvPr/>
          </p:nvCxnSpPr>
          <p:spPr>
            <a:xfrm flipV="1">
              <a:off x="4695127" y="2747062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5397954" y="2747062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" name="Group 36"/>
          <p:cNvGrpSpPr/>
          <p:nvPr/>
        </p:nvGrpSpPr>
        <p:grpSpPr>
          <a:xfrm>
            <a:off x="2483768" y="3142709"/>
            <a:ext cx="3240360" cy="252000"/>
            <a:chOff x="3885786" y="2780928"/>
            <a:chExt cx="3240360" cy="470100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3885786" y="2819028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7126146" y="2780928"/>
              <a:ext cx="0" cy="432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49" name="Rectangle 48"/>
          <p:cNvSpPr/>
          <p:nvPr/>
        </p:nvSpPr>
        <p:spPr>
          <a:xfrm>
            <a:off x="3275856" y="3645024"/>
            <a:ext cx="17443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b="1" dirty="0" smtClean="0">
                <a:solidFill>
                  <a:srgbClr val="00B0F0"/>
                </a:solidFill>
                <a:latin typeface="Comic Sans MS" pitchFamily="66" charset="0"/>
              </a:rPr>
              <a:t>ปิด</a:t>
            </a:r>
            <a:r>
              <a:rPr lang="th-TH" b="1" dirty="0" smtClean="0">
                <a:latin typeface="Comic Sans MS" pitchFamily="66" charset="0"/>
              </a:rPr>
              <a:t> คู่</a:t>
            </a:r>
            <a:r>
              <a:rPr lang="en-US" b="1" dirty="0" smtClean="0">
                <a:latin typeface="Comic Sans MS" pitchFamily="66" charset="0"/>
              </a:rPr>
              <a:t> </a:t>
            </a:r>
            <a:r>
              <a:rPr lang="th-TH" b="1" dirty="0" smtClean="0">
                <a:solidFill>
                  <a:srgbClr val="00B0F0"/>
                </a:solidFill>
                <a:latin typeface="Comic Sans MS" pitchFamily="66" charset="0"/>
              </a:rPr>
              <a:t>เปิดที่พึ่งพบ</a:t>
            </a:r>
          </a:p>
          <a:p>
            <a:r>
              <a:rPr lang="th-TH" b="1" dirty="0" smtClean="0">
                <a:latin typeface="Comic Sans MS" pitchFamily="66" charset="0"/>
              </a:rPr>
              <a:t>คู่</a:t>
            </a:r>
            <a:r>
              <a:rPr lang="en-US" b="1" dirty="0" smtClean="0">
                <a:latin typeface="Comic Sans MS" pitchFamily="66" charset="0"/>
              </a:rPr>
              <a:t> </a:t>
            </a:r>
            <a:r>
              <a:rPr lang="th-TH" b="1" dirty="0" smtClean="0">
                <a:latin typeface="Comic Sans MS" pitchFamily="66" charset="0"/>
              </a:rPr>
              <a:t>กันจาก </a:t>
            </a:r>
            <a:r>
              <a:rPr lang="th-TH" b="1" dirty="0" smtClean="0">
                <a:solidFill>
                  <a:srgbClr val="00B0F0"/>
                </a:solidFill>
                <a:latin typeface="Comic Sans MS" pitchFamily="66" charset="0"/>
              </a:rPr>
              <a:t>ในออกนอก</a:t>
            </a:r>
            <a:endParaRPr lang="th-TH" dirty="0"/>
          </a:p>
        </p:txBody>
      </p:sp>
      <p:sp>
        <p:nvSpPr>
          <p:cNvPr id="51" name="Rectangle 50"/>
          <p:cNvSpPr>
            <a:spLocks noChangeArrowheads="1"/>
          </p:cNvSpPr>
          <p:nvPr/>
        </p:nvSpPr>
        <p:spPr bwMode="auto">
          <a:xfrm>
            <a:off x="2483768" y="1988840"/>
            <a:ext cx="201622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/>
            <a:r>
              <a:rPr lang="en-US" b="1" dirty="0" smtClean="0">
                <a:solidFill>
                  <a:srgbClr val="00B0F0"/>
                </a:solidFill>
                <a:latin typeface="Comic Sans MS" pitchFamily="66" charset="0"/>
              </a:rPr>
              <a:t>scan</a:t>
            </a:r>
            <a:r>
              <a:rPr lang="en-US" b="1" dirty="0" smtClean="0">
                <a:latin typeface="Comic Sans MS" pitchFamily="66" charset="0"/>
              </a:rPr>
              <a:t> </a:t>
            </a:r>
            <a:r>
              <a:rPr lang="th-TH" sz="2000" b="1" dirty="0" smtClean="0">
                <a:latin typeface="CordiaUPC" pitchFamily="34" charset="-34"/>
                <a:ea typeface="SimSun" pitchFamily="2" charset="-122"/>
              </a:rPr>
              <a:t>ซ้าย </a:t>
            </a:r>
            <a:r>
              <a:rPr lang="en-US" sz="2000" b="1" dirty="0" smtClean="0">
                <a:latin typeface="CordiaUPC" pitchFamily="34" charset="-34"/>
                <a:ea typeface="SimSun" pitchFamily="2" charset="-122"/>
              </a:rPr>
              <a:t>-&gt; </a:t>
            </a:r>
            <a:r>
              <a:rPr lang="th-TH" sz="2000" b="1" dirty="0" smtClean="0">
                <a:latin typeface="CordiaUPC" pitchFamily="34" charset="-34"/>
                <a:ea typeface="SimSun" pitchFamily="2" charset="-122"/>
              </a:rPr>
              <a:t>ขวา</a:t>
            </a:r>
            <a:endParaRPr lang="en-US" b="1" dirty="0" smtClean="0">
              <a:latin typeface="Comic Sans MS" pitchFamily="66" charset="0"/>
            </a:endParaRPr>
          </a:p>
        </p:txBody>
      </p:sp>
      <p:sp>
        <p:nvSpPr>
          <p:cNvPr id="52" name="TextBox 51"/>
          <p:cNvSpPr txBox="1">
            <a:spLocks noChangeArrowheads="1"/>
          </p:cNvSpPr>
          <p:nvPr/>
        </p:nvSpPr>
        <p:spPr bwMode="auto">
          <a:xfrm rot="16200000">
            <a:off x="6852702" y="4316650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</a:rPr>
              <a:t>(</a:t>
            </a:r>
            <a:endParaRPr lang="th-TH" sz="3600" b="1" dirty="0">
              <a:solidFill>
                <a:srgbClr val="7030A0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rot="10800000" flipV="1">
            <a:off x="2483768" y="2384911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rot="10800000" flipV="1">
            <a:off x="2740804" y="2420888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rot="10800000" flipV="1">
            <a:off x="3460884" y="2420888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>
            <a:spLocks noChangeArrowheads="1"/>
          </p:cNvSpPr>
          <p:nvPr/>
        </p:nvSpPr>
        <p:spPr bwMode="auto">
          <a:xfrm rot="16200000">
            <a:off x="7644790" y="3740586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 </a:t>
            </a:r>
            <a:r>
              <a:rPr lang="en-US" sz="3600" b="1" dirty="0" smtClean="0">
                <a:solidFill>
                  <a:srgbClr val="00B050"/>
                </a:solidFill>
              </a:rPr>
              <a:t>)</a:t>
            </a:r>
            <a:endParaRPr lang="th-TH" sz="3600" b="1" dirty="0">
              <a:solidFill>
                <a:srgbClr val="00B050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rot="10800000" flipV="1">
            <a:off x="3954925" y="2425923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9" name="TextBox 58"/>
          <p:cNvSpPr txBox="1">
            <a:spLocks noChangeArrowheads="1"/>
          </p:cNvSpPr>
          <p:nvPr/>
        </p:nvSpPr>
        <p:spPr bwMode="auto">
          <a:xfrm rot="16200000">
            <a:off x="6852702" y="3884603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</a:rPr>
              <a:t>{</a:t>
            </a:r>
            <a:endParaRPr lang="th-TH" sz="3600" b="1" dirty="0">
              <a:solidFill>
                <a:srgbClr val="7030A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rot="10800000" flipV="1">
            <a:off x="4200313" y="2436386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1" name="TextBox 60"/>
          <p:cNvSpPr txBox="1">
            <a:spLocks noChangeArrowheads="1"/>
          </p:cNvSpPr>
          <p:nvPr/>
        </p:nvSpPr>
        <p:spPr bwMode="auto">
          <a:xfrm rot="16200000">
            <a:off x="6852702" y="3308539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</a:rPr>
              <a:t> </a:t>
            </a:r>
            <a:r>
              <a:rPr lang="en-US" sz="3600" b="1" dirty="0" smtClean="0">
                <a:solidFill>
                  <a:srgbClr val="7030A0"/>
                </a:solidFill>
              </a:rPr>
              <a:t>(</a:t>
            </a:r>
            <a:endParaRPr lang="th-TH" sz="3600" b="1" dirty="0">
              <a:solidFill>
                <a:srgbClr val="7030A0"/>
              </a:solidFill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rot="10800000" flipV="1">
            <a:off x="4932040" y="2436386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3" name="TextBox 62"/>
          <p:cNvSpPr txBox="1">
            <a:spLocks noChangeArrowheads="1"/>
          </p:cNvSpPr>
          <p:nvPr/>
        </p:nvSpPr>
        <p:spPr bwMode="auto">
          <a:xfrm rot="16200000">
            <a:off x="7646530" y="2948499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 </a:t>
            </a:r>
            <a:r>
              <a:rPr lang="en-US" sz="3600" b="1" dirty="0" smtClean="0">
                <a:solidFill>
                  <a:srgbClr val="00B050"/>
                </a:solidFill>
              </a:rPr>
              <a:t>)</a:t>
            </a:r>
            <a:endParaRPr lang="th-TH" sz="3600" b="1" dirty="0">
              <a:solidFill>
                <a:srgbClr val="00B05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rot="10800000" flipV="1">
            <a:off x="5487855" y="2456919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5" name="TextBox 64"/>
          <p:cNvSpPr txBox="1">
            <a:spLocks noChangeArrowheads="1"/>
          </p:cNvSpPr>
          <p:nvPr/>
        </p:nvSpPr>
        <p:spPr bwMode="auto">
          <a:xfrm rot="16200000">
            <a:off x="7646530" y="2444443"/>
            <a:ext cx="54942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</a:rPr>
              <a:t> </a:t>
            </a:r>
            <a:r>
              <a:rPr lang="en-US" sz="3600" b="1" dirty="0" smtClean="0">
                <a:solidFill>
                  <a:srgbClr val="00B050"/>
                </a:solidFill>
              </a:rPr>
              <a:t>}</a:t>
            </a:r>
            <a:endParaRPr lang="th-TH" sz="3600" b="1" dirty="0">
              <a:solidFill>
                <a:srgbClr val="00B050"/>
              </a:solidFill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 rot="10800000" flipV="1">
            <a:off x="5724128" y="2492896"/>
            <a:ext cx="0" cy="252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7" name="TextBox 66"/>
          <p:cNvSpPr txBox="1">
            <a:spLocks noChangeArrowheads="1"/>
          </p:cNvSpPr>
          <p:nvPr/>
        </p:nvSpPr>
        <p:spPr bwMode="auto">
          <a:xfrm rot="16200000">
            <a:off x="7716797" y="2084403"/>
            <a:ext cx="405409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rgbClr val="00B050"/>
                </a:solidFill>
              </a:rPr>
              <a:t>]</a:t>
            </a:r>
            <a:endParaRPr lang="th-TH" sz="3600" b="1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  <p:bldP spid="17" grpId="1"/>
      <p:bldP spid="7" grpId="0"/>
      <p:bldP spid="49" grpId="0"/>
      <p:bldP spid="52" grpId="0"/>
      <p:bldP spid="52" grpId="1"/>
      <p:bldP spid="57" grpId="0"/>
      <p:bldP spid="57" grpId="1"/>
      <p:bldP spid="59" grpId="0"/>
      <p:bldP spid="59" grpId="1"/>
      <p:bldP spid="61" grpId="0"/>
      <p:bldP spid="61" grpId="1"/>
      <p:bldP spid="63" grpId="0"/>
      <p:bldP spid="63" grpId="1"/>
      <p:bldP spid="65" grpId="0"/>
      <p:bldP spid="65" grpId="1"/>
      <p:bldP spid="67" grpId="0"/>
      <p:bldP spid="67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Code</a:t>
            </a:r>
            <a:endParaRPr lang="th-TH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267075" y="1895475"/>
            <a:ext cx="2609850" cy="306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52"/>
          <p:cNvSpPr txBox="1">
            <a:spLocks noChangeArrowheads="1"/>
          </p:cNvSpPr>
          <p:nvPr/>
        </p:nvSpPr>
        <p:spPr bwMode="auto">
          <a:xfrm>
            <a:off x="3419872" y="2132856"/>
            <a:ext cx="1944216" cy="1261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 smtClean="0">
                <a:solidFill>
                  <a:srgbClr val="0000FF"/>
                </a:solidFill>
              </a:rPr>
              <a:t>Def  </a:t>
            </a:r>
            <a:r>
              <a:rPr lang="en-US" sz="1600" dirty="0" err="1" smtClean="0"/>
              <a:t>parenMatch</a:t>
            </a:r>
            <a:r>
              <a:rPr lang="en-US" sz="1600" dirty="0" smtClean="0"/>
              <a:t>(</a:t>
            </a:r>
            <a:r>
              <a:rPr lang="en-US" sz="1600" dirty="0" smtClean="0">
                <a:solidFill>
                  <a:srgbClr val="00B0F0"/>
                </a:solidFill>
              </a:rPr>
              <a:t>s</a:t>
            </a:r>
            <a:r>
              <a:rPr lang="en-US" sz="1600" dirty="0" smtClean="0"/>
              <a:t>) :</a:t>
            </a:r>
          </a:p>
          <a:p>
            <a:pPr>
              <a:spcBef>
                <a:spcPct val="50000"/>
              </a:spcBef>
            </a:pPr>
            <a:endParaRPr lang="en-US" sz="1600" dirty="0"/>
          </a:p>
          <a:p>
            <a:r>
              <a:rPr lang="en-US" sz="2000" dirty="0" smtClean="0"/>
              <a:t>    </a:t>
            </a:r>
            <a:r>
              <a:rPr lang="en-US" sz="2000" dirty="0" smtClean="0">
                <a:solidFill>
                  <a:srgbClr val="00B050"/>
                </a:solidFill>
              </a:rPr>
              <a:t># your code ?</a:t>
            </a:r>
          </a:p>
          <a:p>
            <a:r>
              <a:rPr lang="en-US" sz="1600" dirty="0" smtClean="0">
                <a:solidFill>
                  <a:srgbClr val="00B050"/>
                </a:solidFill>
              </a:rPr>
              <a:t>  </a:t>
            </a:r>
            <a:endParaRPr lang="th-TH" sz="16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</a:t>
            </a:r>
            <a:endParaRPr lang="th-TH" dirty="0"/>
          </a:p>
        </p:txBody>
      </p:sp>
      <p:sp>
        <p:nvSpPr>
          <p:cNvPr id="6" name="Rectangle 5"/>
          <p:cNvSpPr/>
          <p:nvPr/>
        </p:nvSpPr>
        <p:spPr>
          <a:xfrm>
            <a:off x="251520" y="6248345"/>
            <a:ext cx="226087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http://clipart-library.com/search/</a:t>
            </a:r>
            <a:endParaRPr lang="th-TH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30" name="Picture 6" descr="Coin clip art free clipart image image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39552" y="2420888"/>
            <a:ext cx="1709520" cy="2104024"/>
          </a:xfrm>
          <a:prstGeom prst="rect">
            <a:avLst/>
          </a:prstGeom>
          <a:noFill/>
        </p:spPr>
      </p:pic>
      <p:pic>
        <p:nvPicPr>
          <p:cNvPr id="1032" name="Picture 8" descr="alt=&quot;Stack of Books Clipart&quot; title=&quot;Stack of Books Clipart&quot; 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23728" y="1268760"/>
            <a:ext cx="2043650" cy="2098204"/>
          </a:xfrm>
          <a:prstGeom prst="rect">
            <a:avLst/>
          </a:prstGeom>
          <a:noFill/>
        </p:spPr>
      </p:pic>
      <p:pic>
        <p:nvPicPr>
          <p:cNvPr id="1034" name="Picture 10" descr="alt=&quot;Stack cliparts&quot; title=&quot;Stack cliparts&quot; 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588224" y="1196752"/>
            <a:ext cx="2247900" cy="2247901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3491880" y="4941168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mic Sans MS" pitchFamily="66" charset="0"/>
              </a:rPr>
              <a:t>What is  a Stack  ? </a:t>
            </a:r>
            <a:endParaRPr lang="th-TH" dirty="0">
              <a:latin typeface="Comic Sans MS" pitchFamily="66" charset="0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499992" y="2996952"/>
            <a:ext cx="2201141" cy="1671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7" name="Picture 1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8384" y="1484784"/>
            <a:ext cx="720080" cy="1529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Design Tools, </a:t>
            </a:r>
            <a:r>
              <a:rPr lang="en-US" dirty="0" err="1" smtClean="0"/>
              <a:t>Warnier</a:t>
            </a:r>
            <a:r>
              <a:rPr lang="en-US" dirty="0" smtClean="0"/>
              <a:t>-Orr Diagram</a:t>
            </a:r>
            <a:endParaRPr lang="en-US" dirty="0"/>
          </a:p>
        </p:txBody>
      </p:sp>
      <p:sp>
        <p:nvSpPr>
          <p:cNvPr id="72710" name="AutoShape 2" descr="ผลการค้นหารูปภาพสำหรับ human thought cartoon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2711" name="AutoShape 4" descr="ผลการค้นหารูปภาพสำหรับ human thought cartoon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2712" name="AutoShape 6" descr="ผลการค้นหารูปภาพสำหรับ human thought cartoon"/>
          <p:cNvSpPr>
            <a:spLocks noChangeAspect="1" noChangeArrowheads="1"/>
          </p:cNvSpPr>
          <p:nvPr/>
        </p:nvSpPr>
        <p:spPr bwMode="auto">
          <a:xfrm>
            <a:off x="198438" y="-21272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95536" y="3284984"/>
            <a:ext cx="7632000" cy="7620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2716" name="Text Box 52"/>
          <p:cNvSpPr txBox="1">
            <a:spLocks noChangeArrowheads="1"/>
          </p:cNvSpPr>
          <p:nvPr/>
        </p:nvSpPr>
        <p:spPr bwMode="auto">
          <a:xfrm>
            <a:off x="2843808" y="3645024"/>
            <a:ext cx="6048672" cy="1938992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 smtClean="0">
                <a:solidFill>
                  <a:srgbClr val="00B0F0"/>
                </a:solidFill>
              </a:rPr>
              <a:t>c</a:t>
            </a:r>
            <a:r>
              <a:rPr lang="en-US" sz="1600" dirty="0" smtClean="0"/>
              <a:t> == open </a:t>
            </a:r>
            <a:r>
              <a:rPr lang="en-US" sz="1600" dirty="0" err="1" smtClean="0"/>
              <a:t>paren</a:t>
            </a:r>
            <a:r>
              <a:rPr lang="en-US" sz="1600" dirty="0" smtClean="0"/>
              <a:t>                </a:t>
            </a:r>
            <a:r>
              <a:rPr lang="en-US" sz="1600" dirty="0" err="1" smtClean="0">
                <a:solidFill>
                  <a:srgbClr val="0000FF"/>
                </a:solidFill>
              </a:rPr>
              <a:t>s.push</a:t>
            </a:r>
            <a:r>
              <a:rPr lang="en-US" sz="1600" dirty="0" smtClean="0">
                <a:solidFill>
                  <a:srgbClr val="0000FF"/>
                </a:solidFill>
              </a:rPr>
              <a:t>(</a:t>
            </a:r>
            <a:r>
              <a:rPr lang="en-US" sz="1600" dirty="0" smtClean="0">
                <a:solidFill>
                  <a:srgbClr val="00B0F0"/>
                </a:solidFill>
              </a:rPr>
              <a:t>c</a:t>
            </a:r>
            <a:r>
              <a:rPr lang="en-US" sz="1600" dirty="0" smtClean="0">
                <a:solidFill>
                  <a:srgbClr val="0000FF"/>
                </a:solidFill>
              </a:rPr>
              <a:t>)</a:t>
            </a:r>
          </a:p>
          <a:p>
            <a:pPr>
              <a:spcBef>
                <a:spcPct val="50000"/>
              </a:spcBef>
            </a:pPr>
            <a:endParaRPr lang="en-US" sz="1600" dirty="0"/>
          </a:p>
          <a:p>
            <a:r>
              <a:rPr lang="en-US" sz="1600" dirty="0"/>
              <a:t>   </a:t>
            </a:r>
            <a:r>
              <a:rPr lang="en-US" sz="1600" dirty="0" smtClean="0"/>
              <a:t>			              	</a:t>
            </a:r>
          </a:p>
          <a:p>
            <a:endParaRPr lang="en-US" sz="1600" dirty="0" smtClean="0"/>
          </a:p>
          <a:p>
            <a:r>
              <a:rPr lang="en-US" sz="1600" dirty="0" smtClean="0">
                <a:solidFill>
                  <a:srgbClr val="00B0F0"/>
                </a:solidFill>
              </a:rPr>
              <a:t>c</a:t>
            </a:r>
            <a:r>
              <a:rPr lang="en-US" sz="1600" dirty="0" smtClean="0"/>
              <a:t> == close </a:t>
            </a:r>
            <a:r>
              <a:rPr lang="en-US" sz="1600" dirty="0" err="1" smtClean="0"/>
              <a:t>paren</a:t>
            </a:r>
            <a:r>
              <a:rPr lang="en-US" sz="1600" dirty="0" smtClean="0"/>
              <a:t>                  </a:t>
            </a:r>
            <a:r>
              <a:rPr lang="en-US" sz="1600" dirty="0" err="1" smtClean="0"/>
              <a:t>pop&amp;check</a:t>
            </a:r>
            <a:endParaRPr lang="th-TH" sz="1600" dirty="0" smtClean="0"/>
          </a:p>
          <a:p>
            <a:endParaRPr lang="en-US" sz="1600" dirty="0" smtClean="0"/>
          </a:p>
          <a:p>
            <a:endParaRPr lang="th-TH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373900" y="3840500"/>
            <a:ext cx="6096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3" name="Group 25"/>
          <p:cNvGrpSpPr>
            <a:grpSpLocks/>
          </p:cNvGrpSpPr>
          <p:nvPr/>
        </p:nvGrpSpPr>
        <p:grpSpPr bwMode="auto">
          <a:xfrm>
            <a:off x="3635896" y="4221088"/>
            <a:ext cx="404813" cy="523875"/>
            <a:chOff x="5755196" y="3958118"/>
            <a:chExt cx="404278" cy="523220"/>
          </a:xfrm>
        </p:grpSpPr>
        <p:sp>
          <p:nvSpPr>
            <p:cNvPr id="72732" name="Rectangle 21"/>
            <p:cNvSpPr>
              <a:spLocks noChangeArrowheads="1"/>
            </p:cNvSpPr>
            <p:nvPr/>
          </p:nvSpPr>
          <p:spPr bwMode="auto">
            <a:xfrm>
              <a:off x="5755196" y="3958118"/>
              <a:ext cx="40427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+</a:t>
              </a:r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5791099" y="4038409"/>
              <a:ext cx="228298" cy="22831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cxnSp>
        <p:nvCxnSpPr>
          <p:cNvPr id="24" name="Straight Arrow Connector 23"/>
          <p:cNvCxnSpPr/>
          <p:nvPr/>
        </p:nvCxnSpPr>
        <p:spPr>
          <a:xfrm>
            <a:off x="4407346" y="4889708"/>
            <a:ext cx="609600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" name="Group 42"/>
          <p:cNvGrpSpPr/>
          <p:nvPr/>
        </p:nvGrpSpPr>
        <p:grpSpPr>
          <a:xfrm>
            <a:off x="584920" y="5157192"/>
            <a:ext cx="2076400" cy="369888"/>
            <a:chOff x="584920" y="5157192"/>
            <a:chExt cx="2076400" cy="369888"/>
          </a:xfrm>
        </p:grpSpPr>
        <p:sp>
          <p:nvSpPr>
            <p:cNvPr id="72706" name="Rectangle 31"/>
            <p:cNvSpPr>
              <a:spLocks noChangeArrowheads="1"/>
            </p:cNvSpPr>
            <p:nvPr/>
          </p:nvSpPr>
          <p:spPr bwMode="auto">
            <a:xfrm>
              <a:off x="584920" y="5157192"/>
              <a:ext cx="1140296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</a:rPr>
                <a:t>if </a:t>
              </a:r>
              <a:r>
                <a:rPr lang="en-US" sz="1800" b="1" dirty="0" smtClean="0">
                  <a:solidFill>
                    <a:srgbClr val="0000FF"/>
                  </a:solidFill>
                </a:rPr>
                <a:t>… then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2051720" y="5301208"/>
              <a:ext cx="60960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" name="Group 43"/>
          <p:cNvGrpSpPr/>
          <p:nvPr/>
        </p:nvGrpSpPr>
        <p:grpSpPr>
          <a:xfrm>
            <a:off x="584920" y="5789737"/>
            <a:ext cx="1891233" cy="375567"/>
            <a:chOff x="584920" y="5789737"/>
            <a:chExt cx="1891233" cy="375567"/>
          </a:xfrm>
        </p:grpSpPr>
        <p:sp>
          <p:nvSpPr>
            <p:cNvPr id="72725" name="Rectangle 35"/>
            <p:cNvSpPr>
              <a:spLocks noChangeArrowheads="1"/>
            </p:cNvSpPr>
            <p:nvPr/>
          </p:nvSpPr>
          <p:spPr bwMode="auto">
            <a:xfrm>
              <a:off x="584920" y="5789737"/>
              <a:ext cx="838200" cy="3698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800" b="1" dirty="0">
                  <a:solidFill>
                    <a:srgbClr val="0000FF"/>
                  </a:solidFill>
                </a:rPr>
                <a:t>not A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  <p:grpSp>
          <p:nvGrpSpPr>
            <p:cNvPr id="6" name="Group 29"/>
            <p:cNvGrpSpPr/>
            <p:nvPr/>
          </p:nvGrpSpPr>
          <p:grpSpPr>
            <a:xfrm>
              <a:off x="2123728" y="5795417"/>
              <a:ext cx="352425" cy="369887"/>
              <a:chOff x="7308304" y="5949280"/>
              <a:chExt cx="352425" cy="369887"/>
            </a:xfrm>
          </p:grpSpPr>
          <p:cxnSp>
            <p:nvCxnSpPr>
              <p:cNvPr id="35" name="Straight Connector 34"/>
              <p:cNvCxnSpPr/>
              <p:nvPr/>
            </p:nvCxnSpPr>
            <p:spPr>
              <a:xfrm>
                <a:off x="7337800" y="6021288"/>
                <a:ext cx="27463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72726" name="Rectangle 37"/>
              <p:cNvSpPr>
                <a:spLocks noChangeArrowheads="1"/>
              </p:cNvSpPr>
              <p:nvPr/>
            </p:nvSpPr>
            <p:spPr bwMode="auto">
              <a:xfrm>
                <a:off x="7308304" y="5949280"/>
                <a:ext cx="352425" cy="3698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800" b="1" dirty="0">
                    <a:solidFill>
                      <a:srgbClr val="0000FF"/>
                    </a:solidFill>
                  </a:rPr>
                  <a:t>A</a:t>
                </a:r>
                <a:endParaRPr lang="en-US" dirty="0"/>
              </a:p>
            </p:txBody>
          </p:sp>
        </p:grpSp>
      </p:grpSp>
      <p:grpSp>
        <p:nvGrpSpPr>
          <p:cNvPr id="7" name="Group 36"/>
          <p:cNvGrpSpPr/>
          <p:nvPr/>
        </p:nvGrpSpPr>
        <p:grpSpPr>
          <a:xfrm>
            <a:off x="3419872" y="980728"/>
            <a:ext cx="2895600" cy="2218133"/>
            <a:chOff x="3352800" y="980728"/>
            <a:chExt cx="2895600" cy="2218133"/>
          </a:xfrm>
          <a:noFill/>
        </p:grpSpPr>
        <p:sp>
          <p:nvSpPr>
            <p:cNvPr id="72715" name="Text Box 52"/>
            <p:cNvSpPr txBox="1">
              <a:spLocks noChangeArrowheads="1"/>
            </p:cNvSpPr>
            <p:nvPr/>
          </p:nvSpPr>
          <p:spPr bwMode="auto">
            <a:xfrm>
              <a:off x="3352800" y="1352202"/>
              <a:ext cx="2895600" cy="1846659"/>
            </a:xfrm>
            <a:prstGeom prst="rect">
              <a:avLst/>
            </a:prstGeom>
            <a:grpFill/>
            <a:ln w="9525">
              <a:solidFill>
                <a:srgbClr val="0070C0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solidFill>
                    <a:srgbClr val="0000FF"/>
                  </a:solidFill>
                </a:rPr>
                <a:t>if</a:t>
              </a:r>
              <a:r>
                <a:rPr lang="en-US" sz="1600" dirty="0"/>
                <a:t> </a:t>
              </a:r>
              <a:r>
                <a:rPr lang="en-US" sz="1600" dirty="0" smtClean="0"/>
                <a:t>(</a:t>
              </a:r>
              <a:r>
                <a:rPr lang="en-US" sz="1600" dirty="0" smtClean="0">
                  <a:solidFill>
                    <a:srgbClr val="FF0000"/>
                  </a:solidFill>
                </a:rPr>
                <a:t>c </a:t>
              </a:r>
              <a:r>
                <a:rPr lang="en-US" sz="1600" dirty="0" smtClean="0"/>
                <a:t>is an open parenthesis)</a:t>
              </a:r>
              <a:endParaRPr lang="en-US" sz="1600" dirty="0"/>
            </a:p>
            <a:p>
              <a:r>
                <a:rPr lang="en-US" sz="1600" dirty="0"/>
                <a:t>   </a:t>
              </a:r>
              <a:r>
                <a:rPr lang="en-US" sz="1600" dirty="0" smtClean="0">
                  <a:solidFill>
                    <a:srgbClr val="FF0000"/>
                  </a:solidFill>
                </a:rPr>
                <a:t> </a:t>
              </a:r>
              <a:r>
                <a:rPr lang="en-US" sz="1600" dirty="0" smtClean="0"/>
                <a:t>push </a:t>
              </a:r>
              <a:r>
                <a:rPr lang="en-US" sz="1600" dirty="0" smtClean="0">
                  <a:solidFill>
                    <a:srgbClr val="FF0000"/>
                  </a:solidFill>
                </a:rPr>
                <a:t>c </a:t>
              </a:r>
              <a:r>
                <a:rPr lang="en-US" sz="1600" dirty="0" smtClean="0"/>
                <a:t>to stack s</a:t>
              </a:r>
              <a:endParaRPr lang="en-US" sz="1600" dirty="0"/>
            </a:p>
            <a:p>
              <a:r>
                <a:rPr lang="en-US" sz="1600" dirty="0">
                  <a:solidFill>
                    <a:srgbClr val="0000FF"/>
                  </a:solidFill>
                </a:rPr>
                <a:t>else</a:t>
              </a:r>
              <a:r>
                <a:rPr lang="en-US" sz="1600" dirty="0">
                  <a:solidFill>
                    <a:srgbClr val="FF0000"/>
                  </a:solidFill>
                </a:rPr>
                <a:t> </a:t>
              </a:r>
              <a:r>
                <a:rPr lang="en-US" sz="1600" dirty="0" smtClean="0">
                  <a:solidFill>
                    <a:srgbClr val="0000FF"/>
                  </a:solidFill>
                </a:rPr>
                <a:t>if </a:t>
              </a:r>
              <a:r>
                <a:rPr lang="en-US" sz="1600" dirty="0"/>
                <a:t>(</a:t>
              </a:r>
              <a:r>
                <a:rPr lang="en-US" sz="1600" dirty="0">
                  <a:solidFill>
                    <a:srgbClr val="FF0000"/>
                  </a:solidFill>
                </a:rPr>
                <a:t>c </a:t>
              </a:r>
              <a:r>
                <a:rPr lang="en-US" sz="1600" dirty="0"/>
                <a:t>is an </a:t>
              </a:r>
              <a:r>
                <a:rPr lang="en-US" sz="1600" dirty="0" smtClean="0"/>
                <a:t>close </a:t>
              </a:r>
              <a:r>
                <a:rPr lang="en-US" sz="1600" dirty="0"/>
                <a:t>parenthesis)</a:t>
              </a:r>
              <a:endParaRPr lang="en-US" sz="1600" dirty="0" smtClean="0">
                <a:solidFill>
                  <a:srgbClr val="0000FF"/>
                </a:solidFill>
              </a:endParaRPr>
            </a:p>
            <a:p>
              <a:r>
                <a:rPr lang="en-US" sz="1600" dirty="0" smtClean="0">
                  <a:solidFill>
                    <a:srgbClr val="FF0000"/>
                  </a:solidFill>
                </a:rPr>
                <a:t>    </a:t>
              </a:r>
              <a:r>
                <a:rPr lang="en-US" sz="1600" dirty="0" smtClean="0"/>
                <a:t>pop </a:t>
              </a:r>
              <a:r>
                <a:rPr lang="en-US" sz="1600" dirty="0" err="1" smtClean="0">
                  <a:solidFill>
                    <a:srgbClr val="FF0000"/>
                  </a:solidFill>
                </a:rPr>
                <a:t>ch</a:t>
              </a:r>
              <a:r>
                <a:rPr lang="en-US" sz="1600" dirty="0" smtClean="0"/>
                <a:t> from stack s</a:t>
              </a:r>
            </a:p>
            <a:p>
              <a:r>
                <a:rPr lang="en-US" sz="1600" dirty="0" smtClean="0"/>
                <a:t>    </a:t>
              </a:r>
              <a:r>
                <a:rPr lang="en-US" sz="1600" dirty="0" smtClean="0">
                  <a:solidFill>
                    <a:srgbClr val="0000FF"/>
                  </a:solidFill>
                </a:rPr>
                <a:t>if</a:t>
              </a:r>
              <a:r>
                <a:rPr lang="en-US" sz="1600" dirty="0" smtClean="0"/>
                <a:t> (</a:t>
              </a:r>
              <a:r>
                <a:rPr lang="en-US" sz="1600" dirty="0" err="1" smtClean="0">
                  <a:solidFill>
                    <a:srgbClr val="FF0000"/>
                  </a:solidFill>
                </a:rPr>
                <a:t>ch</a:t>
              </a:r>
              <a:r>
                <a:rPr lang="en-US" sz="1600" dirty="0" smtClean="0"/>
                <a:t> matches </a:t>
              </a:r>
              <a:r>
                <a:rPr lang="en-US" sz="1600" dirty="0" smtClean="0">
                  <a:solidFill>
                    <a:srgbClr val="FF0000"/>
                  </a:solidFill>
                </a:rPr>
                <a:t>c) </a:t>
              </a:r>
            </a:p>
            <a:p>
              <a:r>
                <a:rPr lang="en-US" sz="1600" dirty="0" smtClean="0">
                  <a:solidFill>
                    <a:srgbClr val="FF0000"/>
                  </a:solidFill>
                </a:rPr>
                <a:t>       </a:t>
              </a:r>
              <a:r>
                <a:rPr lang="en-US" sz="1600" dirty="0" smtClean="0"/>
                <a:t>match = true</a:t>
              </a:r>
            </a:p>
            <a:p>
              <a:r>
                <a:rPr lang="en-US" sz="1600" dirty="0" smtClean="0"/>
                <a:t>    </a:t>
              </a:r>
              <a:r>
                <a:rPr lang="en-US" sz="1600" dirty="0" smtClean="0">
                  <a:solidFill>
                    <a:srgbClr val="0000FF"/>
                  </a:solidFill>
                </a:rPr>
                <a:t>else</a:t>
              </a:r>
              <a:r>
                <a:rPr lang="en-US" sz="1600" dirty="0" smtClean="0"/>
                <a:t> match = false</a:t>
              </a:r>
              <a:endParaRPr lang="th-TH" sz="16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352800" y="980728"/>
              <a:ext cx="2895600" cy="338554"/>
            </a:xfrm>
            <a:prstGeom prst="rect">
              <a:avLst/>
            </a:prstGeom>
            <a:grpFill/>
            <a:ln>
              <a:noFill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b="1" dirty="0" err="1" smtClean="0">
                  <a:solidFill>
                    <a:srgbClr val="0000FF"/>
                  </a:solidFill>
                </a:rPr>
                <a:t>Pseudocode</a:t>
              </a:r>
              <a:r>
                <a:rPr lang="en-US" sz="1600" b="1" dirty="0" smtClean="0">
                  <a:solidFill>
                    <a:srgbClr val="0000FF"/>
                  </a:solidFill>
                </a:rPr>
                <a:t> : </a:t>
              </a:r>
              <a:r>
                <a:rPr 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easier</a:t>
              </a:r>
              <a:endParaRPr lang="en-US" sz="1600" b="1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8" name="Group 38"/>
          <p:cNvGrpSpPr/>
          <p:nvPr/>
        </p:nvGrpSpPr>
        <p:grpSpPr>
          <a:xfrm>
            <a:off x="323528" y="3933056"/>
            <a:ext cx="2304256" cy="1099939"/>
            <a:chOff x="323528" y="3933056"/>
            <a:chExt cx="2304256" cy="1099939"/>
          </a:xfrm>
        </p:grpSpPr>
        <p:grpSp>
          <p:nvGrpSpPr>
            <p:cNvPr id="9" name="Group 26"/>
            <p:cNvGrpSpPr>
              <a:grpSpLocks/>
            </p:cNvGrpSpPr>
            <p:nvPr/>
          </p:nvGrpSpPr>
          <p:grpSpPr bwMode="auto">
            <a:xfrm>
              <a:off x="2150963" y="4509120"/>
              <a:ext cx="404813" cy="523875"/>
              <a:chOff x="5749145" y="3964778"/>
              <a:chExt cx="404278" cy="523220"/>
            </a:xfrm>
          </p:grpSpPr>
          <p:sp>
            <p:nvSpPr>
              <p:cNvPr id="72730" name="Rectangle 27"/>
              <p:cNvSpPr>
                <a:spLocks noChangeArrowheads="1"/>
              </p:cNvSpPr>
              <p:nvPr/>
            </p:nvSpPr>
            <p:spPr bwMode="auto">
              <a:xfrm>
                <a:off x="5749145" y="3964778"/>
                <a:ext cx="404278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+</a:t>
                </a:r>
                <a:endParaRPr lang="en-US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781299" y="4038409"/>
                <a:ext cx="228298" cy="228314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72721" name="Rectangle 29"/>
            <p:cNvSpPr>
              <a:spLocks noChangeArrowheads="1"/>
            </p:cNvSpPr>
            <p:nvPr/>
          </p:nvSpPr>
          <p:spPr bwMode="auto">
            <a:xfrm>
              <a:off x="572774" y="4509120"/>
              <a:ext cx="38985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1" dirty="0" smtClean="0">
                  <a:solidFill>
                    <a:srgbClr val="0000FF"/>
                  </a:solidFill>
                </a:rPr>
                <a:t>or</a:t>
              </a:r>
              <a:endParaRPr lang="en-US" b="1" dirty="0">
                <a:solidFill>
                  <a:srgbClr val="0000FF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23528" y="3933056"/>
              <a:ext cx="230425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600" b="1" dirty="0" err="1">
                  <a:solidFill>
                    <a:srgbClr val="0000FF"/>
                  </a:solidFill>
                </a:rPr>
                <a:t>Warnier</a:t>
              </a:r>
              <a:r>
                <a:rPr lang="en-US" sz="1600" b="1" dirty="0">
                  <a:solidFill>
                    <a:srgbClr val="0000FF"/>
                  </a:solidFill>
                </a:rPr>
                <a:t> – Orr Diagram</a:t>
              </a:r>
            </a:p>
          </p:txBody>
        </p:sp>
      </p:grpSp>
      <p:sp>
        <p:nvSpPr>
          <p:cNvPr id="33" name="Left Brace 32"/>
          <p:cNvSpPr/>
          <p:nvPr/>
        </p:nvSpPr>
        <p:spPr>
          <a:xfrm>
            <a:off x="6094442" y="4293096"/>
            <a:ext cx="288032" cy="1203588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6" name="Left Brace 35"/>
          <p:cNvSpPr/>
          <p:nvPr/>
        </p:nvSpPr>
        <p:spPr>
          <a:xfrm>
            <a:off x="8316416" y="4540630"/>
            <a:ext cx="216024" cy="1008112"/>
          </a:xfrm>
          <a:prstGeom prst="lef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5" name="Rectangle 44"/>
          <p:cNvSpPr/>
          <p:nvPr/>
        </p:nvSpPr>
        <p:spPr>
          <a:xfrm>
            <a:off x="6300192" y="4365104"/>
            <a:ext cx="11521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600" dirty="0" err="1" smtClean="0">
                <a:solidFill>
                  <a:srgbClr val="00B0F0"/>
                </a:solidFill>
              </a:rPr>
              <a:t>ch</a:t>
            </a:r>
            <a:r>
              <a:rPr lang="en-US" sz="1600" dirty="0" smtClean="0">
                <a:solidFill>
                  <a:prstClr val="black"/>
                </a:solidFill>
              </a:rPr>
              <a:t> = s.pop()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300192" y="4869160"/>
            <a:ext cx="20609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</a:rPr>
              <a:t>match = </a:t>
            </a:r>
            <a:r>
              <a:rPr lang="en-US" sz="1600" dirty="0" err="1" smtClean="0">
                <a:solidFill>
                  <a:prstClr val="black"/>
                </a:solidFill>
              </a:rPr>
              <a:t>isMatch</a:t>
            </a:r>
            <a:r>
              <a:rPr lang="en-US" sz="1600" dirty="0" smtClean="0">
                <a:solidFill>
                  <a:prstClr val="black"/>
                </a:solidFill>
              </a:rPr>
              <a:t>(</a:t>
            </a:r>
            <a:r>
              <a:rPr lang="en-US" sz="1600" dirty="0" err="1" smtClean="0">
                <a:solidFill>
                  <a:srgbClr val="00B0F0"/>
                </a:solidFill>
              </a:rPr>
              <a:t>ch</a:t>
            </a:r>
            <a:r>
              <a:rPr lang="en-US" sz="1600" dirty="0" smtClean="0">
                <a:solidFill>
                  <a:prstClr val="black"/>
                </a:solidFill>
              </a:rPr>
              <a:t>, </a:t>
            </a:r>
            <a:r>
              <a:rPr lang="en-US" sz="1600" dirty="0" smtClean="0">
                <a:solidFill>
                  <a:srgbClr val="00B0F0"/>
                </a:solidFill>
              </a:rPr>
              <a:t>c</a:t>
            </a:r>
            <a:r>
              <a:rPr lang="en-US" sz="1600" dirty="0" smtClean="0">
                <a:solidFill>
                  <a:prstClr val="black"/>
                </a:solidFill>
              </a:rPr>
              <a:t>)</a:t>
            </a:r>
            <a:endParaRPr lang="th-TH" dirty="0"/>
          </a:p>
        </p:txBody>
      </p:sp>
      <p:grpSp>
        <p:nvGrpSpPr>
          <p:cNvPr id="10" name="Group 37"/>
          <p:cNvGrpSpPr/>
          <p:nvPr/>
        </p:nvGrpSpPr>
        <p:grpSpPr>
          <a:xfrm>
            <a:off x="395536" y="892132"/>
            <a:ext cx="2416922" cy="1622906"/>
            <a:chOff x="533400" y="1000125"/>
            <a:chExt cx="2709126" cy="1694914"/>
          </a:xfrm>
          <a:noFill/>
        </p:grpSpPr>
        <p:sp>
          <p:nvSpPr>
            <p:cNvPr id="72714" name="Text Box 52"/>
            <p:cNvSpPr txBox="1">
              <a:spLocks noChangeArrowheads="1"/>
            </p:cNvSpPr>
            <p:nvPr/>
          </p:nvSpPr>
          <p:spPr bwMode="auto">
            <a:xfrm>
              <a:off x="572078" y="1371600"/>
              <a:ext cx="2670448" cy="132343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 smtClean="0">
                  <a:solidFill>
                    <a:srgbClr val="0000FF"/>
                  </a:solidFill>
                </a:rPr>
                <a:t>if </a:t>
              </a:r>
              <a:r>
                <a:rPr lang="en-US" sz="1600" dirty="0" err="1" smtClean="0"/>
                <a:t>openParen</a:t>
              </a:r>
              <a:r>
                <a:rPr lang="en-US" sz="1600" dirty="0" smtClean="0"/>
                <a:t>(</a:t>
              </a:r>
              <a:r>
                <a:rPr lang="en-US" sz="1600" dirty="0" smtClean="0">
                  <a:solidFill>
                    <a:srgbClr val="00B0F0"/>
                  </a:solidFill>
                </a:rPr>
                <a:t>c</a:t>
              </a:r>
              <a:r>
                <a:rPr lang="en-US" sz="1600" dirty="0" smtClean="0"/>
                <a:t>) :</a:t>
              </a:r>
              <a:endParaRPr lang="en-US" sz="1600" dirty="0"/>
            </a:p>
            <a:p>
              <a:r>
                <a:rPr lang="en-US" sz="1600" dirty="0" smtClean="0"/>
                <a:t>    </a:t>
              </a:r>
              <a:r>
                <a:rPr lang="en-US" sz="1600" dirty="0" err="1" smtClean="0"/>
                <a:t>s.push</a:t>
              </a:r>
              <a:r>
                <a:rPr lang="en-US" sz="1600" dirty="0" smtClean="0"/>
                <a:t>(</a:t>
              </a:r>
              <a:r>
                <a:rPr lang="en-US" sz="1600" dirty="0" smtClean="0">
                  <a:solidFill>
                    <a:srgbClr val="00B0F0"/>
                  </a:solidFill>
                </a:rPr>
                <a:t>c</a:t>
              </a:r>
              <a:r>
                <a:rPr lang="en-US" sz="1600" dirty="0" smtClean="0"/>
                <a:t>)</a:t>
              </a:r>
              <a:endParaRPr lang="en-US" sz="1600" dirty="0"/>
            </a:p>
            <a:p>
              <a:r>
                <a:rPr lang="en-US" sz="1600" dirty="0" err="1" smtClean="0">
                  <a:solidFill>
                    <a:srgbClr val="0000FF"/>
                  </a:solidFill>
                </a:rPr>
                <a:t>elif</a:t>
              </a:r>
              <a:r>
                <a:rPr lang="en-US" sz="1600" dirty="0" smtClean="0">
                  <a:solidFill>
                    <a:srgbClr val="0000FF"/>
                  </a:solidFill>
                </a:rPr>
                <a:t> </a:t>
              </a:r>
              <a:r>
                <a:rPr lang="en-US" sz="1600" dirty="0" err="1" smtClean="0"/>
                <a:t>closeParen</a:t>
              </a:r>
              <a:r>
                <a:rPr lang="en-US" sz="1600" dirty="0" smtClean="0"/>
                <a:t>(</a:t>
              </a:r>
              <a:r>
                <a:rPr lang="en-US" sz="1600" dirty="0" smtClean="0">
                  <a:solidFill>
                    <a:srgbClr val="00B0F0"/>
                  </a:solidFill>
                </a:rPr>
                <a:t>c</a:t>
              </a:r>
              <a:r>
                <a:rPr lang="en-US" sz="1600" dirty="0"/>
                <a:t>)</a:t>
              </a:r>
              <a:r>
                <a:rPr lang="en-US" sz="1600" dirty="0" smtClean="0">
                  <a:solidFill>
                    <a:srgbClr val="0000FF"/>
                  </a:solidFill>
                </a:rPr>
                <a:t> :</a:t>
              </a:r>
            </a:p>
            <a:p>
              <a:r>
                <a:rPr lang="en-US" sz="1600" dirty="0" smtClean="0">
                  <a:solidFill>
                    <a:srgbClr val="0000FF"/>
                  </a:solidFill>
                </a:rPr>
                <a:t>    </a:t>
              </a:r>
              <a:r>
                <a:rPr lang="en-US" sz="1600" dirty="0" err="1" smtClean="0">
                  <a:solidFill>
                    <a:srgbClr val="00B0F0"/>
                  </a:solidFill>
                </a:rPr>
                <a:t>ch</a:t>
              </a:r>
              <a:r>
                <a:rPr lang="en-US" sz="1600" dirty="0" smtClean="0"/>
                <a:t> = s.pop()</a:t>
              </a:r>
              <a:endParaRPr lang="en-US" sz="1600" dirty="0" smtClean="0">
                <a:solidFill>
                  <a:srgbClr val="0000FF"/>
                </a:solidFill>
              </a:endParaRPr>
            </a:p>
            <a:p>
              <a:r>
                <a:rPr lang="en-US" sz="1600" dirty="0" smtClean="0"/>
                <a:t>    match = </a:t>
              </a:r>
              <a:r>
                <a:rPr lang="en-US" sz="1600" dirty="0" err="1" smtClean="0"/>
                <a:t>isMatch</a:t>
              </a:r>
              <a:r>
                <a:rPr lang="en-US" sz="1600" dirty="0" smtClean="0"/>
                <a:t>(</a:t>
              </a:r>
              <a:r>
                <a:rPr lang="en-US" sz="1600" dirty="0" smtClean="0">
                  <a:solidFill>
                    <a:srgbClr val="00B0F0"/>
                  </a:solidFill>
                </a:rPr>
                <a:t>c</a:t>
              </a:r>
              <a:r>
                <a:rPr lang="en-US" sz="1600" dirty="0" smtClean="0"/>
                <a:t>, </a:t>
              </a:r>
              <a:r>
                <a:rPr lang="en-US" sz="1600" dirty="0" err="1" smtClean="0">
                  <a:solidFill>
                    <a:srgbClr val="00B0F0"/>
                  </a:solidFill>
                </a:rPr>
                <a:t>ch</a:t>
              </a:r>
              <a:r>
                <a:rPr lang="en-US" sz="1600" dirty="0" smtClean="0"/>
                <a:t>)</a:t>
              </a:r>
              <a:endParaRPr lang="th-TH" sz="1600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33400" y="1000125"/>
              <a:ext cx="2133600" cy="353576"/>
            </a:xfrm>
            <a:prstGeom prst="rect">
              <a:avLst/>
            </a:prstGeom>
            <a:grpFill/>
            <a:ln>
              <a:noFill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600" b="1" dirty="0" smtClean="0">
                  <a:solidFill>
                    <a:srgbClr val="0000FF"/>
                  </a:solidFill>
                </a:rPr>
                <a:t>Code : </a:t>
              </a:r>
              <a:r>
                <a:rPr lang="en-US" sz="16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difficult</a:t>
              </a:r>
              <a:endParaRPr lang="en-US" sz="1600" b="1" dirty="0">
                <a:solidFill>
                  <a:srgbClr val="0000FF"/>
                </a:solidFill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23528" y="1052736"/>
            <a:ext cx="2524125" cy="23122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" name="Rectangle 46"/>
          <p:cNvSpPr/>
          <p:nvPr/>
        </p:nvSpPr>
        <p:spPr>
          <a:xfrm>
            <a:off x="6228184" y="980728"/>
            <a:ext cx="259228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400" b="1" dirty="0" err="1">
                <a:solidFill>
                  <a:srgbClr val="0000FF"/>
                </a:solidFill>
              </a:rPr>
              <a:t>Warnier</a:t>
            </a:r>
            <a:r>
              <a:rPr lang="en-US" sz="1400" b="1" dirty="0">
                <a:solidFill>
                  <a:srgbClr val="0000FF"/>
                </a:solidFill>
              </a:rPr>
              <a:t> – </a:t>
            </a:r>
            <a:r>
              <a:rPr lang="en-US" sz="1400" b="1" dirty="0" smtClean="0">
                <a:solidFill>
                  <a:srgbClr val="0000FF"/>
                </a:solidFill>
              </a:rPr>
              <a:t>Orr  Diagram :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easier</a:t>
            </a:r>
            <a:endParaRPr lang="en-US" sz="1400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6" grpId="0" animBg="1"/>
      <p:bldP spid="45" grpId="0"/>
      <p:bldP spid="46" grpId="0"/>
      <p:bldP spid="4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200" smtClean="0">
                <a:cs typeface="Angsana New" pitchFamily="18" charset="-34"/>
              </a:rPr>
              <a:t>Warnier-Orr Diagram Design Tool</a:t>
            </a:r>
            <a:r>
              <a:rPr lang="en-US" altLang="zh-CN" smtClean="0">
                <a:cs typeface="Angsana New" pitchFamily="18" charset="-34"/>
              </a:rPr>
              <a:t> </a:t>
            </a:r>
            <a:endParaRPr lang="th-TH" smtClean="0"/>
          </a:p>
        </p:txBody>
      </p:sp>
      <p:sp>
        <p:nvSpPr>
          <p:cNvPr id="228367" name="Text Box 15"/>
          <p:cNvSpPr txBox="1">
            <a:spLocks noChangeArrowheads="1"/>
          </p:cNvSpPr>
          <p:nvPr/>
        </p:nvSpPr>
        <p:spPr bwMode="auto">
          <a:xfrm>
            <a:off x="152400" y="3352800"/>
            <a:ext cx="990600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Paren matching</a:t>
            </a:r>
            <a:endParaRPr lang="th-TH" sz="1400" b="1"/>
          </a:p>
        </p:txBody>
      </p:sp>
      <p:sp>
        <p:nvSpPr>
          <p:cNvPr id="228369" name="AutoShape 17"/>
          <p:cNvSpPr>
            <a:spLocks/>
          </p:cNvSpPr>
          <p:nvPr/>
        </p:nvSpPr>
        <p:spPr bwMode="auto">
          <a:xfrm>
            <a:off x="990600" y="838200"/>
            <a:ext cx="76200" cy="5715000"/>
          </a:xfrm>
          <a:prstGeom prst="leftBrace">
            <a:avLst>
              <a:gd name="adj1" fmla="val 625000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28370" name="Text Box 18"/>
          <p:cNvSpPr txBox="1">
            <a:spLocks noChangeArrowheads="1"/>
          </p:cNvSpPr>
          <p:nvPr/>
        </p:nvSpPr>
        <p:spPr bwMode="auto">
          <a:xfrm>
            <a:off x="1143000" y="914400"/>
            <a:ext cx="1981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Init empty stack s</a:t>
            </a:r>
            <a:endParaRPr lang="th-TH" sz="1400" b="1"/>
          </a:p>
        </p:txBody>
      </p:sp>
      <p:sp>
        <p:nvSpPr>
          <p:cNvPr id="228371" name="Text Box 19"/>
          <p:cNvSpPr txBox="1">
            <a:spLocks noChangeArrowheads="1"/>
          </p:cNvSpPr>
          <p:nvPr/>
        </p:nvSpPr>
        <p:spPr bwMode="auto">
          <a:xfrm>
            <a:off x="1143000" y="1905000"/>
            <a:ext cx="1295400" cy="1262063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Scan</a:t>
            </a:r>
          </a:p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FF0000"/>
                </a:solidFill>
              </a:rPr>
              <a:t>(</a:t>
            </a:r>
            <a:r>
              <a:rPr lang="en-US" sz="1400" b="1"/>
              <a:t>not EOF</a:t>
            </a:r>
          </a:p>
          <a:p>
            <a:pPr>
              <a:spcBef>
                <a:spcPct val="50000"/>
              </a:spcBef>
            </a:pPr>
            <a:r>
              <a:rPr lang="en-US" sz="1400" b="1">
                <a:solidFill>
                  <a:srgbClr val="FF0000"/>
                </a:solidFill>
              </a:rPr>
              <a:t>  </a:t>
            </a:r>
            <a:r>
              <a:rPr lang="en-US" sz="1400" b="1"/>
              <a:t>&amp;&amp;</a:t>
            </a:r>
          </a:p>
          <a:p>
            <a:pPr>
              <a:spcBef>
                <a:spcPct val="50000"/>
              </a:spcBef>
            </a:pPr>
            <a:r>
              <a:rPr lang="en-US" sz="1400" b="1"/>
              <a:t>not error</a:t>
            </a:r>
            <a:r>
              <a:rPr lang="en-US" sz="1400" b="1">
                <a:solidFill>
                  <a:srgbClr val="FF0000"/>
                </a:solidFill>
              </a:rPr>
              <a:t>)</a:t>
            </a:r>
            <a:endParaRPr lang="th-TH" sz="1400" b="1">
              <a:solidFill>
                <a:srgbClr val="FF0000"/>
              </a:solidFill>
            </a:endParaRPr>
          </a:p>
        </p:txBody>
      </p:sp>
      <p:grpSp>
        <p:nvGrpSpPr>
          <p:cNvPr id="2" name="Group 78"/>
          <p:cNvGrpSpPr>
            <a:grpSpLocks/>
          </p:cNvGrpSpPr>
          <p:nvPr/>
        </p:nvGrpSpPr>
        <p:grpSpPr bwMode="auto">
          <a:xfrm>
            <a:off x="2133600" y="1219200"/>
            <a:ext cx="1143000" cy="2209800"/>
            <a:chOff x="1344" y="768"/>
            <a:chExt cx="720" cy="1392"/>
          </a:xfrm>
        </p:grpSpPr>
        <p:sp>
          <p:nvSpPr>
            <p:cNvPr id="73811" name="AutoShape 22"/>
            <p:cNvSpPr>
              <a:spLocks/>
            </p:cNvSpPr>
            <p:nvPr/>
          </p:nvSpPr>
          <p:spPr bwMode="auto">
            <a:xfrm>
              <a:off x="1344" y="768"/>
              <a:ext cx="144" cy="1392"/>
            </a:xfrm>
            <a:prstGeom prst="leftBrace">
              <a:avLst>
                <a:gd name="adj1" fmla="val 80556"/>
                <a:gd name="adj2" fmla="val 50000"/>
              </a:avLst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3812" name="Text Box 23"/>
            <p:cNvSpPr txBox="1">
              <a:spLocks noChangeArrowheads="1"/>
            </p:cNvSpPr>
            <p:nvPr/>
          </p:nvSpPr>
          <p:spPr bwMode="auto">
            <a:xfrm>
              <a:off x="1488" y="816"/>
              <a:ext cx="576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read ch</a:t>
              </a:r>
              <a:endParaRPr lang="th-TH" sz="1400" b="1"/>
            </a:p>
          </p:txBody>
        </p:sp>
      </p:grpSp>
      <p:grpSp>
        <p:nvGrpSpPr>
          <p:cNvPr id="3" name="Group 74"/>
          <p:cNvGrpSpPr>
            <a:grpSpLocks/>
          </p:cNvGrpSpPr>
          <p:nvPr/>
        </p:nvGrpSpPr>
        <p:grpSpPr bwMode="auto">
          <a:xfrm>
            <a:off x="3886200" y="2133600"/>
            <a:ext cx="2667000" cy="304800"/>
            <a:chOff x="3168" y="816"/>
            <a:chExt cx="1680" cy="192"/>
          </a:xfrm>
        </p:grpSpPr>
        <p:sp>
          <p:nvSpPr>
            <p:cNvPr id="73809" name="Text Box 27"/>
            <p:cNvSpPr txBox="1">
              <a:spLocks noChangeArrowheads="1"/>
            </p:cNvSpPr>
            <p:nvPr/>
          </p:nvSpPr>
          <p:spPr bwMode="auto">
            <a:xfrm>
              <a:off x="3936" y="816"/>
              <a:ext cx="912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 s.push(ch)</a:t>
              </a:r>
              <a:endParaRPr lang="th-TH" sz="1400" b="1"/>
            </a:p>
          </p:txBody>
        </p:sp>
        <p:sp>
          <p:nvSpPr>
            <p:cNvPr id="73810" name="Line 28"/>
            <p:cNvSpPr>
              <a:spLocks noChangeShapeType="1"/>
            </p:cNvSpPr>
            <p:nvPr/>
          </p:nvSpPr>
          <p:spPr bwMode="auto">
            <a:xfrm>
              <a:off x="3168" y="912"/>
              <a:ext cx="768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28387" name="Line 35"/>
          <p:cNvSpPr>
            <a:spLocks noChangeShapeType="1"/>
          </p:cNvSpPr>
          <p:nvPr/>
        </p:nvSpPr>
        <p:spPr bwMode="auto">
          <a:xfrm>
            <a:off x="4897438" y="3733800"/>
            <a:ext cx="3048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grpSp>
        <p:nvGrpSpPr>
          <p:cNvPr id="4" name="Group 77"/>
          <p:cNvGrpSpPr>
            <a:grpSpLocks/>
          </p:cNvGrpSpPr>
          <p:nvPr/>
        </p:nvGrpSpPr>
        <p:grpSpPr bwMode="auto">
          <a:xfrm>
            <a:off x="5029200" y="2590800"/>
            <a:ext cx="3962400" cy="304800"/>
            <a:chOff x="3168" y="1632"/>
            <a:chExt cx="2400" cy="192"/>
          </a:xfrm>
        </p:grpSpPr>
        <p:sp>
          <p:nvSpPr>
            <p:cNvPr id="73807" name="Line 36"/>
            <p:cNvSpPr>
              <a:spLocks noChangeShapeType="1"/>
            </p:cNvSpPr>
            <p:nvPr/>
          </p:nvSpPr>
          <p:spPr bwMode="auto">
            <a:xfrm>
              <a:off x="3168" y="1728"/>
              <a:ext cx="384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73808" name="Text Box 37"/>
            <p:cNvSpPr txBox="1">
              <a:spLocks noChangeArrowheads="1"/>
            </p:cNvSpPr>
            <p:nvPr/>
          </p:nvSpPr>
          <p:spPr bwMode="auto">
            <a:xfrm>
              <a:off x="3600" y="1632"/>
              <a:ext cx="1968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 dirty="0"/>
                <a:t> error =</a:t>
              </a:r>
              <a:r>
                <a:rPr lang="en-US" sz="1400" b="1" dirty="0" smtClean="0"/>
                <a:t>true(no-open-</a:t>
              </a:r>
              <a:r>
                <a:rPr lang="en-US" sz="1400" b="1" dirty="0" err="1" smtClean="0"/>
                <a:t>paren</a:t>
              </a:r>
              <a:r>
                <a:rPr lang="en-US" sz="1400" b="1" dirty="0"/>
                <a:t>)</a:t>
              </a:r>
              <a:endParaRPr lang="th-TH" sz="1400" b="1" dirty="0"/>
            </a:p>
          </p:txBody>
        </p:sp>
      </p:grpSp>
      <p:sp>
        <p:nvSpPr>
          <p:cNvPr id="228390" name="AutoShape 38"/>
          <p:cNvSpPr>
            <a:spLocks/>
          </p:cNvSpPr>
          <p:nvPr/>
        </p:nvSpPr>
        <p:spPr bwMode="auto">
          <a:xfrm>
            <a:off x="5181600" y="3124200"/>
            <a:ext cx="228600" cy="1143000"/>
          </a:xfrm>
          <a:prstGeom prst="leftBrace">
            <a:avLst>
              <a:gd name="adj1" fmla="val 41667"/>
              <a:gd name="adj2" fmla="val 50000"/>
            </a:avLst>
          </a:prstGeom>
          <a:noFill/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8381" name="Text Box 29"/>
          <p:cNvSpPr txBox="1">
            <a:spLocks noChangeArrowheads="1"/>
          </p:cNvSpPr>
          <p:nvPr/>
        </p:nvSpPr>
        <p:spPr bwMode="auto">
          <a:xfrm>
            <a:off x="5486400" y="3048000"/>
            <a:ext cx="1752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open = s.pop()</a:t>
            </a:r>
            <a:endParaRPr lang="th-TH" sz="1400" b="1"/>
          </a:p>
        </p:txBody>
      </p:sp>
      <p:grpSp>
        <p:nvGrpSpPr>
          <p:cNvPr id="5" name="Group 75"/>
          <p:cNvGrpSpPr>
            <a:grpSpLocks/>
          </p:cNvGrpSpPr>
          <p:nvPr/>
        </p:nvGrpSpPr>
        <p:grpSpPr bwMode="auto">
          <a:xfrm>
            <a:off x="7239000" y="3886200"/>
            <a:ext cx="1752600" cy="623888"/>
            <a:chOff x="4560" y="2448"/>
            <a:chExt cx="1008" cy="393"/>
          </a:xfrm>
        </p:grpSpPr>
        <p:sp>
          <p:nvSpPr>
            <p:cNvPr id="73805" name="Line 40"/>
            <p:cNvSpPr>
              <a:spLocks noChangeShapeType="1"/>
            </p:cNvSpPr>
            <p:nvPr/>
          </p:nvSpPr>
          <p:spPr bwMode="auto">
            <a:xfrm>
              <a:off x="4560" y="2544"/>
              <a:ext cx="240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73806" name="Text Box 41"/>
            <p:cNvSpPr txBox="1">
              <a:spLocks noChangeArrowheads="1"/>
            </p:cNvSpPr>
            <p:nvPr/>
          </p:nvSpPr>
          <p:spPr bwMode="auto">
            <a:xfrm>
              <a:off x="4752" y="2448"/>
              <a:ext cx="816" cy="3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 error = true</a:t>
              </a:r>
            </a:p>
            <a:p>
              <a:pPr>
                <a:spcBef>
                  <a:spcPct val="50000"/>
                </a:spcBef>
              </a:pPr>
              <a:r>
                <a:rPr lang="en-US" sz="1400" b="1"/>
                <a:t>(missmatch)</a:t>
              </a:r>
              <a:endParaRPr lang="th-TH" sz="1400" b="1"/>
            </a:p>
          </p:txBody>
        </p:sp>
      </p:grpSp>
      <p:sp>
        <p:nvSpPr>
          <p:cNvPr id="228396" name="Text Box 44"/>
          <p:cNvSpPr txBox="1">
            <a:spLocks noChangeArrowheads="1"/>
          </p:cNvSpPr>
          <p:nvPr/>
        </p:nvSpPr>
        <p:spPr bwMode="auto">
          <a:xfrm>
            <a:off x="1143000" y="1295400"/>
            <a:ext cx="1371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error=false</a:t>
            </a:r>
            <a:endParaRPr lang="th-TH" sz="1400" b="1"/>
          </a:p>
        </p:txBody>
      </p:sp>
      <p:grpSp>
        <p:nvGrpSpPr>
          <p:cNvPr id="6" name="Group 80"/>
          <p:cNvGrpSpPr>
            <a:grpSpLocks/>
          </p:cNvGrpSpPr>
          <p:nvPr/>
        </p:nvGrpSpPr>
        <p:grpSpPr bwMode="auto">
          <a:xfrm>
            <a:off x="1905000" y="4267200"/>
            <a:ext cx="3810000" cy="304800"/>
            <a:chOff x="1200" y="2688"/>
            <a:chExt cx="2400" cy="192"/>
          </a:xfrm>
        </p:grpSpPr>
        <p:sp>
          <p:nvSpPr>
            <p:cNvPr id="73803" name="Text Box 45"/>
            <p:cNvSpPr txBox="1">
              <a:spLocks noChangeArrowheads="1"/>
            </p:cNvSpPr>
            <p:nvPr/>
          </p:nvSpPr>
          <p:spPr bwMode="auto">
            <a:xfrm>
              <a:off x="1536" y="2688"/>
              <a:ext cx="206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 dirty="0"/>
                <a:t>no </a:t>
              </a:r>
              <a:r>
                <a:rPr lang="en-US" sz="1400" b="1" dirty="0" smtClean="0"/>
                <a:t>open-</a:t>
              </a:r>
              <a:r>
                <a:rPr lang="en-US" sz="1400" b="1" dirty="0" err="1" smtClean="0"/>
                <a:t>paren</a:t>
              </a:r>
              <a:r>
                <a:rPr lang="en-US" sz="1400" b="1" dirty="0" smtClean="0"/>
                <a:t> </a:t>
              </a:r>
              <a:r>
                <a:rPr lang="th-TH" sz="1400" b="1" dirty="0" smtClean="0"/>
                <a:t> </a:t>
              </a:r>
              <a:r>
                <a:rPr lang="en-US" sz="1400" b="1" dirty="0"/>
                <a:t>/ </a:t>
              </a:r>
              <a:r>
                <a:rPr lang="en-US" sz="1400" b="1" dirty="0" err="1"/>
                <a:t>missmatch</a:t>
              </a:r>
              <a:endParaRPr lang="th-TH" sz="1400" b="1" dirty="0"/>
            </a:p>
          </p:txBody>
        </p:sp>
        <p:sp>
          <p:nvSpPr>
            <p:cNvPr id="73804" name="Line 52"/>
            <p:cNvSpPr>
              <a:spLocks noChangeShapeType="1"/>
            </p:cNvSpPr>
            <p:nvPr/>
          </p:nvSpPr>
          <p:spPr bwMode="auto">
            <a:xfrm>
              <a:off x="1200" y="2784"/>
              <a:ext cx="384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7" name="Group 82"/>
          <p:cNvGrpSpPr>
            <a:grpSpLocks/>
          </p:cNvGrpSpPr>
          <p:nvPr/>
        </p:nvGrpSpPr>
        <p:grpSpPr bwMode="auto">
          <a:xfrm>
            <a:off x="3810000" y="4648200"/>
            <a:ext cx="1524000" cy="304800"/>
            <a:chOff x="2400" y="2928"/>
            <a:chExt cx="960" cy="192"/>
          </a:xfrm>
        </p:grpSpPr>
        <p:sp>
          <p:nvSpPr>
            <p:cNvPr id="73801" name="Line 58"/>
            <p:cNvSpPr>
              <a:spLocks noChangeShapeType="1"/>
            </p:cNvSpPr>
            <p:nvPr/>
          </p:nvSpPr>
          <p:spPr bwMode="auto">
            <a:xfrm>
              <a:off x="2400" y="3024"/>
              <a:ext cx="384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73802" name="Text Box 60"/>
            <p:cNvSpPr txBox="1">
              <a:spLocks noChangeArrowheads="1"/>
            </p:cNvSpPr>
            <p:nvPr/>
          </p:nvSpPr>
          <p:spPr bwMode="auto">
            <a:xfrm>
              <a:off x="2736" y="2928"/>
              <a:ext cx="624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MATCH</a:t>
              </a:r>
              <a:endParaRPr lang="th-TH" sz="1400" b="1"/>
            </a:p>
          </p:txBody>
        </p:sp>
      </p:grpSp>
      <p:grpSp>
        <p:nvGrpSpPr>
          <p:cNvPr id="8" name="Group 83"/>
          <p:cNvGrpSpPr>
            <a:grpSpLocks/>
          </p:cNvGrpSpPr>
          <p:nvPr/>
        </p:nvGrpSpPr>
        <p:grpSpPr bwMode="auto">
          <a:xfrm>
            <a:off x="3810000" y="5569421"/>
            <a:ext cx="2514600" cy="523875"/>
            <a:chOff x="2400" y="3456"/>
            <a:chExt cx="1584" cy="330"/>
          </a:xfrm>
        </p:grpSpPr>
        <p:sp>
          <p:nvSpPr>
            <p:cNvPr id="73799" name="Line 59"/>
            <p:cNvSpPr>
              <a:spLocks noChangeShapeType="1"/>
            </p:cNvSpPr>
            <p:nvPr/>
          </p:nvSpPr>
          <p:spPr bwMode="auto">
            <a:xfrm>
              <a:off x="2400" y="3600"/>
              <a:ext cx="384" cy="0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73800" name="Text Box 61"/>
            <p:cNvSpPr txBox="1">
              <a:spLocks noChangeArrowheads="1"/>
            </p:cNvSpPr>
            <p:nvPr/>
          </p:nvSpPr>
          <p:spPr bwMode="auto">
            <a:xfrm>
              <a:off x="2784" y="3456"/>
              <a:ext cx="1200" cy="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MISSMATCH </a:t>
              </a:r>
              <a:br>
                <a:rPr lang="en-US" sz="1400" b="1"/>
              </a:br>
              <a:r>
                <a:rPr lang="en-US" sz="1400" b="1"/>
                <a:t>open paren exceed</a:t>
              </a:r>
              <a:endParaRPr lang="th-TH" sz="1400" b="1"/>
            </a:p>
          </p:txBody>
        </p:sp>
      </p:grpSp>
      <p:sp>
        <p:nvSpPr>
          <p:cNvPr id="228423" name="Text Box 71"/>
          <p:cNvSpPr txBox="1">
            <a:spLocks noChangeArrowheads="1"/>
          </p:cNvSpPr>
          <p:nvPr/>
        </p:nvSpPr>
        <p:spPr bwMode="auto">
          <a:xfrm>
            <a:off x="2351182" y="1676400"/>
            <a:ext cx="1752600" cy="304800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 dirty="0" err="1"/>
              <a:t>ch</a:t>
            </a:r>
            <a:r>
              <a:rPr lang="en-US" sz="1400" b="1" dirty="0"/>
              <a:t> = </a:t>
            </a:r>
            <a:r>
              <a:rPr lang="en-US" sz="1400" b="1" dirty="0" err="1"/>
              <a:t>non_paren</a:t>
            </a:r>
            <a:endParaRPr lang="th-TH" sz="1400" b="1" dirty="0"/>
          </a:p>
        </p:txBody>
      </p:sp>
      <p:sp>
        <p:nvSpPr>
          <p:cNvPr id="228428" name="Text Box 76"/>
          <p:cNvSpPr txBox="1">
            <a:spLocks noChangeArrowheads="1"/>
          </p:cNvSpPr>
          <p:nvPr/>
        </p:nvSpPr>
        <p:spPr bwMode="auto">
          <a:xfrm>
            <a:off x="5486400" y="3505200"/>
            <a:ext cx="1828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 b="1"/>
              <a:t>match(open,ch)</a:t>
            </a:r>
            <a:endParaRPr lang="th-TH" sz="1400" b="1"/>
          </a:p>
        </p:txBody>
      </p:sp>
      <p:sp>
        <p:nvSpPr>
          <p:cNvPr id="73749" name="TextBox 2"/>
          <p:cNvSpPr txBox="1">
            <a:spLocks noChangeArrowheads="1"/>
          </p:cNvSpPr>
          <p:nvPr/>
        </p:nvSpPr>
        <p:spPr bwMode="auto">
          <a:xfrm>
            <a:off x="3697578" y="914400"/>
            <a:ext cx="426720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 [ (</a:t>
            </a:r>
            <a:r>
              <a:rPr lang="en-US" sz="4400" b="1" dirty="0" err="1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a+b</a:t>
            </a:r>
            <a:r>
              <a:rPr lang="en-US" sz="4400" b="1" dirty="0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)*{ (</a:t>
            </a:r>
            <a:r>
              <a:rPr lang="en-US" sz="4400" b="1" dirty="0" err="1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d+e</a:t>
            </a:r>
            <a:r>
              <a:rPr lang="en-US" sz="4400" b="1" dirty="0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rPr>
              <a:t>)-3}]</a:t>
            </a:r>
            <a:endParaRPr lang="th-TH" sz="4400" b="1" dirty="0">
              <a:latin typeface="Cordia New" panose="020B0304020202020204" pitchFamily="34" charset="-34"/>
              <a:cs typeface="Cordia New" panose="020B0304020202020204" pitchFamily="34" charset="-34"/>
            </a:endParaRPr>
          </a:p>
        </p:txBody>
      </p:sp>
      <p:sp>
        <p:nvSpPr>
          <p:cNvPr id="65" name="TextBox 64"/>
          <p:cNvSpPr txBox="1">
            <a:spLocks noChangeArrowheads="1"/>
          </p:cNvSpPr>
          <p:nvPr/>
        </p:nvSpPr>
        <p:spPr bwMode="auto">
          <a:xfrm>
            <a:off x="6934200" y="4951413"/>
            <a:ext cx="4572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/>
              <a:t>(</a:t>
            </a:r>
            <a:endParaRPr lang="th-TH"/>
          </a:p>
        </p:txBody>
      </p:sp>
      <p:grpSp>
        <p:nvGrpSpPr>
          <p:cNvPr id="9" name="Group 16"/>
          <p:cNvGrpSpPr>
            <a:grpSpLocks/>
          </p:cNvGrpSpPr>
          <p:nvPr/>
        </p:nvGrpSpPr>
        <p:grpSpPr bwMode="auto">
          <a:xfrm>
            <a:off x="6551613" y="4343400"/>
            <a:ext cx="992187" cy="1905000"/>
            <a:chOff x="7238206" y="2057400"/>
            <a:chExt cx="991394" cy="2211388"/>
          </a:xfrm>
        </p:grpSpPr>
        <p:cxnSp>
          <p:nvCxnSpPr>
            <p:cNvPr id="68" name="Straight Connector 67"/>
            <p:cNvCxnSpPr/>
            <p:nvPr/>
          </p:nvCxnSpPr>
          <p:spPr>
            <a:xfrm rot="5400000">
              <a:off x="6135148" y="3162302"/>
              <a:ext cx="2207702" cy="1586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>
              <a:off x="7124034" y="3161380"/>
              <a:ext cx="2209546" cy="1586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7239792" y="4266946"/>
              <a:ext cx="988223" cy="1842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TextBox 70"/>
          <p:cNvSpPr txBox="1">
            <a:spLocks noChangeArrowheads="1"/>
          </p:cNvSpPr>
          <p:nvPr/>
        </p:nvSpPr>
        <p:spPr bwMode="auto">
          <a:xfrm>
            <a:off x="6934200" y="5561013"/>
            <a:ext cx="4572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/>
              <a:t>[</a:t>
            </a:r>
            <a:endParaRPr lang="th-TH"/>
          </a:p>
        </p:txBody>
      </p:sp>
      <p:cxnSp>
        <p:nvCxnSpPr>
          <p:cNvPr id="75" name="Straight Arrow Connector 74"/>
          <p:cNvCxnSpPr/>
          <p:nvPr/>
        </p:nvCxnSpPr>
        <p:spPr>
          <a:xfrm rot="5400000" flipH="1" flipV="1">
            <a:off x="4781228" y="1676400"/>
            <a:ext cx="304800" cy="3175"/>
          </a:xfrm>
          <a:prstGeom prst="straightConnector1">
            <a:avLst/>
          </a:prstGeom>
          <a:ln w="381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75"/>
          <p:cNvGrpSpPr>
            <a:grpSpLocks/>
          </p:cNvGrpSpPr>
          <p:nvPr/>
        </p:nvGrpSpPr>
        <p:grpSpPr bwMode="auto">
          <a:xfrm>
            <a:off x="2316892" y="2133600"/>
            <a:ext cx="1752600" cy="1046440"/>
            <a:chOff x="2316892" y="2133600"/>
            <a:chExt cx="1752600" cy="1046440"/>
          </a:xfrm>
        </p:grpSpPr>
        <p:sp>
          <p:nvSpPr>
            <p:cNvPr id="73792" name="Text Box 24"/>
            <p:cNvSpPr txBox="1">
              <a:spLocks noChangeArrowheads="1"/>
            </p:cNvSpPr>
            <p:nvPr/>
          </p:nvSpPr>
          <p:spPr bwMode="auto">
            <a:xfrm>
              <a:off x="2316892" y="2133600"/>
              <a:ext cx="1752600" cy="10464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 dirty="0"/>
                <a:t> </a:t>
              </a:r>
              <a:r>
                <a:rPr lang="en-US" sz="1400" b="1" dirty="0" err="1"/>
                <a:t>ch</a:t>
              </a:r>
              <a:r>
                <a:rPr lang="en-US" sz="1400" b="1" dirty="0"/>
                <a:t> = open </a:t>
              </a:r>
              <a:r>
                <a:rPr lang="en-US" sz="1400" b="1" dirty="0" err="1"/>
                <a:t>paren</a:t>
              </a:r>
              <a:endParaRPr lang="en-US" sz="1400" b="1" dirty="0"/>
            </a:p>
            <a:p>
              <a:pPr>
                <a:spcBef>
                  <a:spcPct val="50000"/>
                </a:spcBef>
              </a:pPr>
              <a:r>
                <a:rPr lang="en-US" dirty="0"/>
                <a:t>     </a:t>
              </a:r>
              <a:endParaRPr lang="en-US" sz="1400" b="1" dirty="0"/>
            </a:p>
            <a:p>
              <a:pPr>
                <a:spcBef>
                  <a:spcPct val="50000"/>
                </a:spcBef>
              </a:pPr>
              <a:r>
                <a:rPr lang="en-US" sz="1400" b="1" dirty="0" smtClean="0"/>
                <a:t> </a:t>
              </a:r>
              <a:r>
                <a:rPr lang="en-US" sz="1400" b="1" dirty="0" err="1" smtClean="0"/>
                <a:t>ch</a:t>
              </a:r>
              <a:r>
                <a:rPr lang="en-US" sz="1400" b="1" dirty="0" smtClean="0"/>
                <a:t> </a:t>
              </a:r>
              <a:r>
                <a:rPr lang="en-US" sz="1400" b="1" dirty="0"/>
                <a:t>= close </a:t>
              </a:r>
              <a:r>
                <a:rPr lang="en-US" sz="1400" b="1" dirty="0" err="1"/>
                <a:t>paren</a:t>
              </a:r>
              <a:endParaRPr lang="th-TH" sz="1400" b="1" dirty="0"/>
            </a:p>
          </p:txBody>
        </p:sp>
        <p:grpSp>
          <p:nvGrpSpPr>
            <p:cNvPr id="11" name="Group 57"/>
            <p:cNvGrpSpPr>
              <a:grpSpLocks/>
            </p:cNvGrpSpPr>
            <p:nvPr/>
          </p:nvGrpSpPr>
          <p:grpSpPr bwMode="auto">
            <a:xfrm>
              <a:off x="2655554" y="2492896"/>
              <a:ext cx="404278" cy="523220"/>
              <a:chOff x="5530834" y="3818776"/>
              <a:chExt cx="404278" cy="523220"/>
            </a:xfrm>
          </p:grpSpPr>
          <p:sp>
            <p:nvSpPr>
              <p:cNvPr id="73794" name="Rectangle 58"/>
              <p:cNvSpPr>
                <a:spLocks noChangeArrowheads="1"/>
              </p:cNvSpPr>
              <p:nvPr/>
            </p:nvSpPr>
            <p:spPr bwMode="auto">
              <a:xfrm>
                <a:off x="5530834" y="3818776"/>
                <a:ext cx="404278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+</a:t>
                </a:r>
                <a:endParaRPr lang="en-US" dirty="0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5561506" y="3895368"/>
                <a:ext cx="227013" cy="2286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12" name="Group 76"/>
          <p:cNvGrpSpPr>
            <a:grpSpLocks/>
          </p:cNvGrpSpPr>
          <p:nvPr/>
        </p:nvGrpSpPr>
        <p:grpSpPr bwMode="auto">
          <a:xfrm>
            <a:off x="3733800" y="2590799"/>
            <a:ext cx="1447800" cy="1219200"/>
            <a:chOff x="3733800" y="2590799"/>
            <a:chExt cx="1447800" cy="1219200"/>
          </a:xfrm>
        </p:grpSpPr>
        <p:grpSp>
          <p:nvGrpSpPr>
            <p:cNvPr id="13" name="Group 79"/>
            <p:cNvGrpSpPr>
              <a:grpSpLocks/>
            </p:cNvGrpSpPr>
            <p:nvPr/>
          </p:nvGrpSpPr>
          <p:grpSpPr bwMode="auto">
            <a:xfrm>
              <a:off x="3733800" y="2590799"/>
              <a:ext cx="1447800" cy="1219200"/>
              <a:chOff x="2352" y="1632"/>
              <a:chExt cx="912" cy="768"/>
            </a:xfrm>
          </p:grpSpPr>
          <p:sp>
            <p:nvSpPr>
              <p:cNvPr id="73788" name="AutoShape 26"/>
              <p:cNvSpPr>
                <a:spLocks/>
              </p:cNvSpPr>
              <p:nvPr/>
            </p:nvSpPr>
            <p:spPr bwMode="auto">
              <a:xfrm>
                <a:off x="2352" y="1680"/>
                <a:ext cx="144" cy="720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grpSp>
            <p:nvGrpSpPr>
              <p:cNvPr id="14" name="Group 33"/>
              <p:cNvGrpSpPr>
                <a:grpSpLocks/>
              </p:cNvGrpSpPr>
              <p:nvPr/>
            </p:nvGrpSpPr>
            <p:grpSpPr bwMode="auto">
              <a:xfrm>
                <a:off x="2496" y="1632"/>
                <a:ext cx="768" cy="601"/>
                <a:chOff x="2976" y="1776"/>
                <a:chExt cx="768" cy="601"/>
              </a:xfrm>
            </p:grpSpPr>
            <p:sp>
              <p:nvSpPr>
                <p:cNvPr id="73790" name="Text Box 30"/>
                <p:cNvSpPr txBox="1">
                  <a:spLocks noChangeArrowheads="1"/>
                </p:cNvSpPr>
                <p:nvPr/>
              </p:nvSpPr>
              <p:spPr bwMode="auto">
                <a:xfrm>
                  <a:off x="2976" y="1776"/>
                  <a:ext cx="768" cy="60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400" b="1" dirty="0"/>
                    <a:t> </a:t>
                  </a:r>
                  <a:r>
                    <a:rPr lang="en-US" sz="1400" b="1" dirty="0" err="1"/>
                    <a:t>s.empty</a:t>
                  </a:r>
                  <a:r>
                    <a:rPr lang="en-US" sz="1400" b="1" dirty="0"/>
                    <a:t>()  </a:t>
                  </a:r>
                </a:p>
                <a:p>
                  <a:pPr>
                    <a:spcBef>
                      <a:spcPct val="50000"/>
                    </a:spcBef>
                  </a:pPr>
                  <a:r>
                    <a:rPr lang="en-US" sz="1400" b="1" dirty="0"/>
                    <a:t>      </a:t>
                  </a:r>
                  <a:endParaRPr lang="th-TH" sz="1500" b="1" dirty="0">
                    <a:solidFill>
                      <a:srgbClr val="FF0000"/>
                    </a:solidFill>
                  </a:endParaRPr>
                </a:p>
                <a:p>
                  <a:pPr>
                    <a:spcBef>
                      <a:spcPct val="50000"/>
                    </a:spcBef>
                  </a:pPr>
                  <a:r>
                    <a:rPr lang="en-US" sz="1400" b="1" dirty="0" err="1"/>
                    <a:t>s.empty</a:t>
                  </a:r>
                  <a:r>
                    <a:rPr lang="en-US" sz="1400" b="1" dirty="0"/>
                    <a:t>()</a:t>
                  </a:r>
                  <a:endParaRPr lang="th-TH" sz="1400" b="1" dirty="0"/>
                </a:p>
              </p:txBody>
            </p:sp>
            <p:sp>
              <p:nvSpPr>
                <p:cNvPr id="73791" name="Line 32"/>
                <p:cNvSpPr>
                  <a:spLocks noChangeShapeType="1"/>
                </p:cNvSpPr>
                <p:nvPr/>
              </p:nvSpPr>
              <p:spPr bwMode="auto">
                <a:xfrm>
                  <a:off x="3024" y="2213"/>
                  <a:ext cx="480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h-TH"/>
                </a:p>
              </p:txBody>
            </p:sp>
          </p:grpSp>
        </p:grpSp>
        <p:grpSp>
          <p:nvGrpSpPr>
            <p:cNvPr id="15" name="Group 60"/>
            <p:cNvGrpSpPr>
              <a:grpSpLocks/>
            </p:cNvGrpSpPr>
            <p:nvPr/>
          </p:nvGrpSpPr>
          <p:grpSpPr bwMode="auto">
            <a:xfrm>
              <a:off x="4214956" y="2861482"/>
              <a:ext cx="404278" cy="523220"/>
              <a:chOff x="5510356" y="3755562"/>
              <a:chExt cx="404278" cy="523220"/>
            </a:xfrm>
          </p:grpSpPr>
          <p:sp>
            <p:nvSpPr>
              <p:cNvPr id="73786" name="Rectangle 61"/>
              <p:cNvSpPr>
                <a:spLocks noChangeArrowheads="1"/>
              </p:cNvSpPr>
              <p:nvPr/>
            </p:nvSpPr>
            <p:spPr bwMode="auto">
              <a:xfrm>
                <a:off x="5510356" y="3755562"/>
                <a:ext cx="404278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+</a:t>
                </a:r>
                <a:endParaRPr lang="en-US" dirty="0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5543414" y="3844490"/>
                <a:ext cx="228600" cy="2286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16" name="Group 78"/>
          <p:cNvGrpSpPr>
            <a:grpSpLocks/>
          </p:cNvGrpSpPr>
          <p:nvPr/>
        </p:nvGrpSpPr>
        <p:grpSpPr bwMode="auto">
          <a:xfrm>
            <a:off x="1066800" y="4267202"/>
            <a:ext cx="1143000" cy="1138238"/>
            <a:chOff x="1066800" y="4267202"/>
            <a:chExt cx="1143000" cy="1138238"/>
          </a:xfrm>
        </p:grpSpPr>
        <p:grpSp>
          <p:nvGrpSpPr>
            <p:cNvPr id="17" name="Group 84"/>
            <p:cNvGrpSpPr>
              <a:grpSpLocks/>
            </p:cNvGrpSpPr>
            <p:nvPr/>
          </p:nvGrpSpPr>
          <p:grpSpPr bwMode="auto">
            <a:xfrm>
              <a:off x="1066800" y="4267202"/>
              <a:ext cx="1143000" cy="1138238"/>
              <a:chOff x="672" y="2688"/>
              <a:chExt cx="720" cy="717"/>
            </a:xfrm>
          </p:grpSpPr>
          <p:sp>
            <p:nvSpPr>
              <p:cNvPr id="73782" name="Text Box 50"/>
              <p:cNvSpPr txBox="1">
                <a:spLocks noChangeArrowheads="1"/>
              </p:cNvSpPr>
              <p:nvPr/>
            </p:nvSpPr>
            <p:spPr bwMode="auto">
              <a:xfrm>
                <a:off x="672" y="2688"/>
                <a:ext cx="720" cy="71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1400" b="1" dirty="0"/>
                  <a:t> error  </a:t>
                </a:r>
              </a:p>
              <a:p>
                <a:pPr>
                  <a:spcBef>
                    <a:spcPct val="50000"/>
                  </a:spcBef>
                </a:pPr>
                <a:r>
                  <a:rPr lang="en-US" sz="2200" b="1" dirty="0">
                    <a:solidFill>
                      <a:srgbClr val="FF0000"/>
                    </a:solidFill>
                  </a:rPr>
                  <a:t>  </a:t>
                </a:r>
                <a:endParaRPr lang="th-TH" sz="2200" b="1" dirty="0">
                  <a:solidFill>
                    <a:srgbClr val="FF0000"/>
                  </a:solidFill>
                </a:endParaRPr>
              </a:p>
              <a:p>
                <a:pPr>
                  <a:spcBef>
                    <a:spcPct val="50000"/>
                  </a:spcBef>
                </a:pPr>
                <a:r>
                  <a:rPr lang="en-US" sz="1400" b="1" dirty="0"/>
                  <a:t> error</a:t>
                </a:r>
                <a:endParaRPr lang="th-TH" sz="1400" b="1" dirty="0"/>
              </a:p>
            </p:txBody>
          </p:sp>
          <p:sp>
            <p:nvSpPr>
              <p:cNvPr id="73783" name="Line 51"/>
              <p:cNvSpPr>
                <a:spLocks noChangeShapeType="1"/>
              </p:cNvSpPr>
              <p:nvPr/>
            </p:nvSpPr>
            <p:spPr bwMode="auto">
              <a:xfrm>
                <a:off x="732" y="3216"/>
                <a:ext cx="291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th-TH"/>
              </a:p>
            </p:txBody>
          </p:sp>
        </p:grpSp>
        <p:grpSp>
          <p:nvGrpSpPr>
            <p:cNvPr id="18" name="Group 63"/>
            <p:cNvGrpSpPr>
              <a:grpSpLocks/>
            </p:cNvGrpSpPr>
            <p:nvPr/>
          </p:nvGrpSpPr>
          <p:grpSpPr bwMode="auto">
            <a:xfrm>
              <a:off x="1259632" y="4623759"/>
              <a:ext cx="404278" cy="369332"/>
              <a:chOff x="5689392" y="3937959"/>
              <a:chExt cx="404278" cy="369332"/>
            </a:xfrm>
          </p:grpSpPr>
          <p:sp>
            <p:nvSpPr>
              <p:cNvPr id="73780" name="Rectangle 65"/>
              <p:cNvSpPr>
                <a:spLocks noChangeArrowheads="1"/>
              </p:cNvSpPr>
              <p:nvPr/>
            </p:nvSpPr>
            <p:spPr bwMode="auto">
              <a:xfrm>
                <a:off x="5689392" y="3937959"/>
                <a:ext cx="40427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+</a:t>
                </a:r>
                <a:endParaRPr lang="en-US" dirty="0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5728248" y="4021161"/>
                <a:ext cx="227013" cy="2286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19" name="Group 77"/>
          <p:cNvGrpSpPr>
            <a:grpSpLocks/>
          </p:cNvGrpSpPr>
          <p:nvPr/>
        </p:nvGrpSpPr>
        <p:grpSpPr bwMode="auto">
          <a:xfrm>
            <a:off x="1874838" y="4648202"/>
            <a:ext cx="2087562" cy="1323976"/>
            <a:chOff x="1874838" y="4648202"/>
            <a:chExt cx="2087563" cy="1323976"/>
          </a:xfrm>
        </p:grpSpPr>
        <p:grpSp>
          <p:nvGrpSpPr>
            <p:cNvPr id="20" name="Group 81"/>
            <p:cNvGrpSpPr>
              <a:grpSpLocks/>
            </p:cNvGrpSpPr>
            <p:nvPr/>
          </p:nvGrpSpPr>
          <p:grpSpPr bwMode="auto">
            <a:xfrm>
              <a:off x="1874838" y="4648202"/>
              <a:ext cx="2087563" cy="1323976"/>
              <a:chOff x="1181" y="2899"/>
              <a:chExt cx="1315" cy="834"/>
            </a:xfrm>
          </p:grpSpPr>
          <p:sp>
            <p:nvSpPr>
              <p:cNvPr id="73773" name="Line 53"/>
              <p:cNvSpPr>
                <a:spLocks noChangeShapeType="1"/>
              </p:cNvSpPr>
              <p:nvPr/>
            </p:nvSpPr>
            <p:spPr bwMode="auto">
              <a:xfrm>
                <a:off x="1181" y="3299"/>
                <a:ext cx="403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/>
              <a:lstStyle/>
              <a:p>
                <a:endParaRPr lang="th-TH"/>
              </a:p>
            </p:txBody>
          </p:sp>
          <p:grpSp>
            <p:nvGrpSpPr>
              <p:cNvPr id="21" name="Group 68"/>
              <p:cNvGrpSpPr>
                <a:grpSpLocks/>
              </p:cNvGrpSpPr>
              <p:nvPr/>
            </p:nvGrpSpPr>
            <p:grpSpPr bwMode="auto">
              <a:xfrm>
                <a:off x="1728" y="2899"/>
                <a:ext cx="768" cy="834"/>
                <a:chOff x="1728" y="2899"/>
                <a:chExt cx="768" cy="834"/>
              </a:xfrm>
            </p:grpSpPr>
            <p:sp>
              <p:nvSpPr>
                <p:cNvPr id="73776" name="Text Box 56"/>
                <p:cNvSpPr txBox="1">
                  <a:spLocks noChangeArrowheads="1"/>
                </p:cNvSpPr>
                <p:nvPr/>
              </p:nvSpPr>
              <p:spPr bwMode="auto">
                <a:xfrm>
                  <a:off x="1728" y="2899"/>
                  <a:ext cx="768" cy="83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 sz="1400" b="1" dirty="0"/>
                    <a:t> </a:t>
                  </a:r>
                  <a:r>
                    <a:rPr lang="en-US" sz="1400" b="1" dirty="0" err="1"/>
                    <a:t>s.empty</a:t>
                  </a:r>
                  <a:r>
                    <a:rPr lang="en-US" sz="1400" b="1" dirty="0"/>
                    <a:t>()  </a:t>
                  </a:r>
                </a:p>
                <a:p>
                  <a:pPr>
                    <a:spcBef>
                      <a:spcPct val="50000"/>
                    </a:spcBef>
                  </a:pPr>
                  <a:endParaRPr lang="en-US" sz="1500" b="1" dirty="0" smtClean="0">
                    <a:solidFill>
                      <a:srgbClr val="FF0000"/>
                    </a:solidFill>
                  </a:endParaRPr>
                </a:p>
                <a:p>
                  <a:pPr>
                    <a:spcBef>
                      <a:spcPct val="50000"/>
                    </a:spcBef>
                  </a:pPr>
                  <a:endParaRPr lang="en-US" sz="1500" b="1" dirty="0" smtClean="0">
                    <a:solidFill>
                      <a:srgbClr val="FF0000"/>
                    </a:solidFill>
                  </a:endParaRPr>
                </a:p>
                <a:p>
                  <a:pPr>
                    <a:spcBef>
                      <a:spcPct val="50000"/>
                    </a:spcBef>
                  </a:pPr>
                  <a:r>
                    <a:rPr lang="en-US" sz="1400" b="1" dirty="0" err="1" smtClean="0"/>
                    <a:t>s.empty</a:t>
                  </a:r>
                  <a:r>
                    <a:rPr lang="en-US" sz="1400" b="1" dirty="0"/>
                    <a:t>()</a:t>
                  </a:r>
                  <a:endParaRPr lang="th-TH" sz="1400" b="1" dirty="0"/>
                </a:p>
              </p:txBody>
            </p:sp>
            <p:sp>
              <p:nvSpPr>
                <p:cNvPr id="73777" name="Line 57"/>
                <p:cNvSpPr>
                  <a:spLocks noChangeShapeType="1"/>
                </p:cNvSpPr>
                <p:nvPr/>
              </p:nvSpPr>
              <p:spPr bwMode="auto">
                <a:xfrm>
                  <a:off x="1776" y="3547"/>
                  <a:ext cx="480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th-TH"/>
                </a:p>
              </p:txBody>
            </p:sp>
          </p:grpSp>
          <p:sp>
            <p:nvSpPr>
              <p:cNvPr id="73775" name="AutoShape 67"/>
              <p:cNvSpPr>
                <a:spLocks/>
              </p:cNvSpPr>
              <p:nvPr/>
            </p:nvSpPr>
            <p:spPr bwMode="auto">
              <a:xfrm>
                <a:off x="1584" y="2928"/>
                <a:ext cx="144" cy="720"/>
              </a:xfrm>
              <a:prstGeom prst="leftBrace">
                <a:avLst>
                  <a:gd name="adj1" fmla="val 41667"/>
                  <a:gd name="adj2" fmla="val 50000"/>
                </a:avLst>
              </a:prstGeom>
              <a:noFill/>
              <a:ln w="952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2" name="Group 71"/>
            <p:cNvGrpSpPr>
              <a:grpSpLocks/>
            </p:cNvGrpSpPr>
            <p:nvPr/>
          </p:nvGrpSpPr>
          <p:grpSpPr bwMode="auto">
            <a:xfrm>
              <a:off x="2987825" y="5066020"/>
              <a:ext cx="404278" cy="523220"/>
              <a:chOff x="5502425" y="3912860"/>
              <a:chExt cx="404278" cy="523220"/>
            </a:xfrm>
          </p:grpSpPr>
          <p:sp>
            <p:nvSpPr>
              <p:cNvPr id="73771" name="Rectangle 72"/>
              <p:cNvSpPr>
                <a:spLocks noChangeArrowheads="1"/>
              </p:cNvSpPr>
              <p:nvPr/>
            </p:nvSpPr>
            <p:spPr bwMode="auto">
              <a:xfrm>
                <a:off x="5502425" y="3912860"/>
                <a:ext cx="404278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+</a:t>
                </a:r>
                <a:endParaRPr lang="en-US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5530548" y="3995601"/>
                <a:ext cx="228600" cy="2286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</p:grpSp>
      <p:grpSp>
        <p:nvGrpSpPr>
          <p:cNvPr id="23" name="Group 85"/>
          <p:cNvGrpSpPr>
            <a:grpSpLocks/>
          </p:cNvGrpSpPr>
          <p:nvPr/>
        </p:nvGrpSpPr>
        <p:grpSpPr bwMode="auto">
          <a:xfrm>
            <a:off x="1063625" y="990600"/>
            <a:ext cx="4511675" cy="3886200"/>
            <a:chOff x="1063752" y="990600"/>
            <a:chExt cx="4512056" cy="3886200"/>
          </a:xfrm>
        </p:grpSpPr>
        <p:sp>
          <p:nvSpPr>
            <p:cNvPr id="76" name="Isosceles Triangle 75"/>
            <p:cNvSpPr/>
            <p:nvPr/>
          </p:nvSpPr>
          <p:spPr>
            <a:xfrm rot="5400000">
              <a:off x="1065347" y="9890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7" name="Isosceles Triangle 76"/>
            <p:cNvSpPr/>
            <p:nvPr/>
          </p:nvSpPr>
          <p:spPr>
            <a:xfrm rot="5400000">
              <a:off x="1068522" y="13700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8" name="Isosceles Triangle 77"/>
            <p:cNvSpPr/>
            <p:nvPr/>
          </p:nvSpPr>
          <p:spPr>
            <a:xfrm rot="5400000">
              <a:off x="1068522" y="19796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79" name="Isosceles Triangle 78"/>
            <p:cNvSpPr/>
            <p:nvPr/>
          </p:nvSpPr>
          <p:spPr>
            <a:xfrm rot="5400000">
              <a:off x="1068522" y="43418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0" name="Isosceles Triangle 79"/>
            <p:cNvSpPr/>
            <p:nvPr/>
          </p:nvSpPr>
          <p:spPr>
            <a:xfrm rot="5400000">
              <a:off x="2281474" y="13700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1" name="Isosceles Triangle 80"/>
            <p:cNvSpPr/>
            <p:nvPr/>
          </p:nvSpPr>
          <p:spPr>
            <a:xfrm rot="5400000">
              <a:off x="3953253" y="2695568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2" name="Isosceles Triangle 81"/>
            <p:cNvSpPr/>
            <p:nvPr/>
          </p:nvSpPr>
          <p:spPr>
            <a:xfrm rot="5400000">
              <a:off x="2287825" y="22082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3" name="Isosceles Triangle 82"/>
            <p:cNvSpPr/>
            <p:nvPr/>
          </p:nvSpPr>
          <p:spPr>
            <a:xfrm rot="5400000">
              <a:off x="5412289" y="31226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4" name="Isosceles Triangle 83"/>
            <p:cNvSpPr/>
            <p:nvPr/>
          </p:nvSpPr>
          <p:spPr>
            <a:xfrm rot="5400000">
              <a:off x="5421814" y="39608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5" name="Isosceles Triangle 84"/>
            <p:cNvSpPr/>
            <p:nvPr/>
          </p:nvSpPr>
          <p:spPr>
            <a:xfrm rot="5400000">
              <a:off x="2745063" y="4722805"/>
              <a:ext cx="152400" cy="155588"/>
            </a:xfrm>
            <a:prstGeom prst="triangl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24" name="Group 25"/>
          <p:cNvGrpSpPr/>
          <p:nvPr/>
        </p:nvGrpSpPr>
        <p:grpSpPr>
          <a:xfrm>
            <a:off x="5486400" y="3886200"/>
            <a:ext cx="1828800" cy="304800"/>
            <a:chOff x="5486400" y="3886200"/>
            <a:chExt cx="1828800" cy="304800"/>
          </a:xfrm>
        </p:grpSpPr>
        <p:sp>
          <p:nvSpPr>
            <p:cNvPr id="228395" name="Text Box 43"/>
            <p:cNvSpPr txBox="1">
              <a:spLocks noChangeArrowheads="1"/>
            </p:cNvSpPr>
            <p:nvPr/>
          </p:nvSpPr>
          <p:spPr bwMode="auto">
            <a:xfrm>
              <a:off x="5486400" y="3886200"/>
              <a:ext cx="1828800" cy="304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 dirty="0" smtClean="0"/>
                <a:t>match(</a:t>
              </a:r>
              <a:r>
                <a:rPr lang="en-US" sz="1400" b="1" dirty="0" err="1" smtClean="0"/>
                <a:t>open,ch</a:t>
              </a:r>
              <a:r>
                <a:rPr lang="en-US" sz="1400" b="1" dirty="0"/>
                <a:t>)</a:t>
              </a:r>
              <a:endParaRPr lang="th-TH" sz="1400" b="1" dirty="0"/>
            </a:p>
          </p:txBody>
        </p:sp>
        <p:cxnSp>
          <p:nvCxnSpPr>
            <p:cNvPr id="25" name="Straight Connector 24"/>
            <p:cNvCxnSpPr/>
            <p:nvPr/>
          </p:nvCxnSpPr>
          <p:spPr>
            <a:xfrm>
              <a:off x="5561013" y="3916266"/>
              <a:ext cx="1143000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28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28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2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2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228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228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228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8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228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228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6" dur="2000"/>
                                        <p:tgtEl>
                                          <p:spTgt spid="228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228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2284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2284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8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1" dur="500"/>
                                        <p:tgtEl>
                                          <p:spTgt spid="22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4" dur="500"/>
                                        <p:tgtEl>
                                          <p:spTgt spid="22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228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367" grpId="0"/>
      <p:bldP spid="228369" grpId="0" animBg="1"/>
      <p:bldP spid="228370" grpId="0"/>
      <p:bldP spid="228387" grpId="0" animBg="1"/>
      <p:bldP spid="228390" grpId="0" animBg="1"/>
      <p:bldP spid="228381" grpId="0"/>
      <p:bldP spid="228396" grpId="0"/>
      <p:bldP spid="228423" grpId="0"/>
      <p:bldP spid="228423" grpId="1"/>
      <p:bldP spid="228428" grpId="0"/>
      <p:bldP spid="228428" grpId="1"/>
      <p:bldP spid="65" grpId="0"/>
      <p:bldP spid="65" grpId="1"/>
      <p:bldP spid="7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: Parenthesis Matching</a:t>
            </a:r>
            <a:endParaRPr lang="th-TH" dirty="0"/>
          </a:p>
        </p:txBody>
      </p:sp>
      <p:sp>
        <p:nvSpPr>
          <p:cNvPr id="3" name="Rectangle 2"/>
          <p:cNvSpPr/>
          <p:nvPr/>
        </p:nvSpPr>
        <p:spPr>
          <a:xfrm>
            <a:off x="395536" y="836712"/>
            <a:ext cx="4320480" cy="4832092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def</a:t>
            </a:r>
            <a:r>
              <a:rPr lang="en-US" sz="1400" dirty="0" smtClean="0"/>
              <a:t> </a:t>
            </a:r>
            <a:r>
              <a:rPr lang="en-US" sz="1400" dirty="0" err="1" smtClean="0">
                <a:solidFill>
                  <a:srgbClr val="FF00FF"/>
                </a:solidFill>
              </a:rPr>
              <a:t>parenMatching</a:t>
            </a:r>
            <a:r>
              <a:rPr lang="en-US" sz="1400" dirty="0" smtClean="0"/>
              <a:t>(</a:t>
            </a:r>
            <a:r>
              <a:rPr lang="en-US" sz="1400" dirty="0" err="1" smtClean="0"/>
              <a:t>str</a:t>
            </a:r>
            <a:r>
              <a:rPr lang="en-US" sz="1400" dirty="0" smtClean="0"/>
              <a:t>):</a:t>
            </a:r>
          </a:p>
          <a:p>
            <a:r>
              <a:rPr lang="en-US" sz="1400" dirty="0" smtClean="0"/>
              <a:t>    s = </a:t>
            </a:r>
            <a:r>
              <a:rPr lang="en-US" sz="1400" dirty="0" smtClean="0">
                <a:solidFill>
                  <a:srgbClr val="00B0F0"/>
                </a:solidFill>
              </a:rPr>
              <a:t>Stack</a:t>
            </a:r>
            <a:r>
              <a:rPr lang="en-US" sz="1400" dirty="0" smtClean="0"/>
              <a:t>()</a:t>
            </a:r>
          </a:p>
          <a:p>
            <a:r>
              <a:rPr lang="en-US" sz="1400" dirty="0" smtClean="0"/>
              <a:t>    </a:t>
            </a:r>
            <a:r>
              <a:rPr lang="en-US" sz="1400" dirty="0" err="1" smtClean="0"/>
              <a:t>i</a:t>
            </a:r>
            <a:r>
              <a:rPr lang="en-US" sz="1400" dirty="0" smtClean="0"/>
              <a:t> = 0		</a:t>
            </a:r>
            <a:r>
              <a:rPr lang="en-US" sz="1400" dirty="0" smtClean="0">
                <a:solidFill>
                  <a:srgbClr val="00B050"/>
                </a:solidFill>
              </a:rPr>
              <a:t> # index : </a:t>
            </a:r>
            <a:r>
              <a:rPr lang="en-US" sz="1400" dirty="0" err="1" smtClean="0">
                <a:solidFill>
                  <a:srgbClr val="00B050"/>
                </a:solidFill>
              </a:rPr>
              <a:t>str</a:t>
            </a:r>
            <a:r>
              <a:rPr lang="en-US" sz="1400" dirty="0" smtClean="0">
                <a:solidFill>
                  <a:srgbClr val="00B050"/>
                </a:solidFill>
              </a:rPr>
              <a:t>[</a:t>
            </a:r>
            <a:r>
              <a:rPr lang="en-US" sz="1400" dirty="0" err="1" smtClean="0">
                <a:solidFill>
                  <a:srgbClr val="00B050"/>
                </a:solidFill>
              </a:rPr>
              <a:t>i</a:t>
            </a:r>
            <a:r>
              <a:rPr lang="en-US" sz="1400" dirty="0" smtClean="0">
                <a:solidFill>
                  <a:srgbClr val="00B050"/>
                </a:solidFill>
              </a:rPr>
              <a:t>]</a:t>
            </a:r>
            <a:endParaRPr lang="en-US" sz="1400" dirty="0" smtClean="0"/>
          </a:p>
          <a:p>
            <a:r>
              <a:rPr lang="en-US" sz="1400" dirty="0" smtClean="0"/>
              <a:t>    error = 0</a:t>
            </a:r>
          </a:p>
          <a:p>
            <a:endParaRPr lang="th-TH" sz="1400" dirty="0" smtClean="0"/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while</a:t>
            </a:r>
            <a:r>
              <a:rPr lang="en-US" sz="1400" dirty="0" smtClean="0"/>
              <a:t> </a:t>
            </a:r>
            <a:r>
              <a:rPr lang="en-US" sz="1400" dirty="0" err="1" smtClean="0"/>
              <a:t>i</a:t>
            </a:r>
            <a:r>
              <a:rPr lang="en-US" sz="1400" dirty="0" smtClean="0"/>
              <a:t> &lt; </a:t>
            </a:r>
            <a:r>
              <a:rPr lang="en-US" sz="1400" dirty="0" err="1" smtClean="0"/>
              <a:t>len</a:t>
            </a:r>
            <a:r>
              <a:rPr lang="en-US" sz="1400" dirty="0" smtClean="0"/>
              <a:t>(</a:t>
            </a:r>
            <a:r>
              <a:rPr lang="en-US" sz="1400" dirty="0" err="1" smtClean="0"/>
              <a:t>str</a:t>
            </a:r>
            <a:r>
              <a:rPr lang="en-US" sz="1400" dirty="0" smtClean="0"/>
              <a:t>) </a:t>
            </a:r>
            <a:r>
              <a:rPr lang="en-US" sz="1400" dirty="0" smtClean="0">
                <a:solidFill>
                  <a:srgbClr val="0000FF"/>
                </a:solidFill>
              </a:rPr>
              <a:t>and</a:t>
            </a:r>
            <a:r>
              <a:rPr lang="en-US" sz="1400" dirty="0" smtClean="0"/>
              <a:t> error == 0 :</a:t>
            </a:r>
          </a:p>
          <a:p>
            <a:r>
              <a:rPr lang="en-US" sz="1400" dirty="0" smtClean="0"/>
              <a:t>        c = </a:t>
            </a:r>
            <a:r>
              <a:rPr lang="en-US" sz="1400" dirty="0" err="1" smtClean="0"/>
              <a:t>str</a:t>
            </a:r>
            <a:r>
              <a:rPr lang="en-US" sz="1400" dirty="0" smtClean="0"/>
              <a:t>[</a:t>
            </a:r>
            <a:r>
              <a:rPr lang="en-US" sz="1400" dirty="0" err="1" smtClean="0"/>
              <a:t>i</a:t>
            </a:r>
            <a:r>
              <a:rPr lang="en-US" sz="1400" dirty="0" smtClean="0"/>
              <a:t>]</a:t>
            </a:r>
          </a:p>
          <a:p>
            <a:r>
              <a:rPr lang="en-US" sz="1400" dirty="0" smtClean="0"/>
              <a:t>        </a:t>
            </a:r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c </a:t>
            </a:r>
            <a:r>
              <a:rPr lang="en-US" sz="1400" dirty="0" smtClean="0">
                <a:solidFill>
                  <a:srgbClr val="0000FF"/>
                </a:solidFill>
              </a:rPr>
              <a:t>in</a:t>
            </a:r>
            <a:r>
              <a:rPr lang="en-US" sz="1400" dirty="0" smtClean="0"/>
              <a:t> '{[(':</a:t>
            </a:r>
          </a:p>
          <a:p>
            <a:r>
              <a:rPr lang="en-US" sz="1400" dirty="0" smtClean="0"/>
              <a:t>            </a:t>
            </a:r>
            <a:r>
              <a:rPr lang="en-US" sz="1400" dirty="0" err="1" smtClean="0"/>
              <a:t>s.push</a:t>
            </a:r>
            <a:r>
              <a:rPr lang="en-US" sz="1400" dirty="0" smtClean="0"/>
              <a:t>(c)</a:t>
            </a:r>
          </a:p>
          <a:p>
            <a:r>
              <a:rPr lang="en-US" sz="1400" dirty="0" smtClean="0"/>
              <a:t>        </a:t>
            </a:r>
            <a:r>
              <a:rPr lang="en-US" sz="1400" dirty="0" smtClean="0">
                <a:solidFill>
                  <a:srgbClr val="0000FF"/>
                </a:solidFill>
              </a:rPr>
              <a:t>else</a:t>
            </a:r>
            <a:r>
              <a:rPr lang="en-US" sz="1400" dirty="0" smtClean="0"/>
              <a:t>:</a:t>
            </a:r>
          </a:p>
          <a:p>
            <a:r>
              <a:rPr lang="en-US" sz="1400" dirty="0" smtClean="0"/>
              <a:t>            </a:t>
            </a:r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c </a:t>
            </a:r>
            <a:r>
              <a:rPr lang="en-US" sz="1400" dirty="0" smtClean="0">
                <a:solidFill>
                  <a:srgbClr val="0000FF"/>
                </a:solidFill>
              </a:rPr>
              <a:t>in</a:t>
            </a:r>
            <a:r>
              <a:rPr lang="en-US" sz="1400" dirty="0" smtClean="0"/>
              <a:t> '}])':</a:t>
            </a:r>
          </a:p>
          <a:p>
            <a:r>
              <a:rPr lang="en-US" sz="1400" dirty="0" smtClean="0"/>
              <a:t>                </a:t>
            </a:r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</a:t>
            </a:r>
            <a:r>
              <a:rPr lang="en-US" sz="1400" dirty="0" err="1" smtClean="0"/>
              <a:t>s.size</a:t>
            </a:r>
            <a:r>
              <a:rPr lang="en-US" sz="1400" dirty="0" smtClean="0"/>
              <a:t>() &gt; 0:</a:t>
            </a:r>
          </a:p>
          <a:p>
            <a:r>
              <a:rPr lang="en-US" sz="1400" dirty="0" smtClean="0"/>
              <a:t>                    </a:t>
            </a:r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</a:t>
            </a:r>
            <a:r>
              <a:rPr lang="en-US" sz="1400" dirty="0" smtClean="0">
                <a:solidFill>
                  <a:srgbClr val="0000FF"/>
                </a:solidFill>
              </a:rPr>
              <a:t>not</a:t>
            </a:r>
            <a:r>
              <a:rPr lang="en-US" sz="1400" dirty="0" smtClean="0"/>
              <a:t> match(s.pop(),c):</a:t>
            </a:r>
          </a:p>
          <a:p>
            <a:r>
              <a:rPr lang="en-US" sz="1400" dirty="0" smtClean="0"/>
              <a:t>                        error = 1 	</a:t>
            </a:r>
            <a:r>
              <a:rPr lang="en-US" sz="1400" dirty="0" smtClean="0">
                <a:solidFill>
                  <a:srgbClr val="00B050"/>
                </a:solidFill>
              </a:rPr>
              <a:t># open &amp; close not match</a:t>
            </a:r>
          </a:p>
          <a:p>
            <a:r>
              <a:rPr lang="en-US" sz="1400" dirty="0" smtClean="0"/>
              <a:t>                </a:t>
            </a:r>
            <a:r>
              <a:rPr lang="en-US" sz="1400" dirty="0" smtClean="0">
                <a:solidFill>
                  <a:srgbClr val="0000FF"/>
                </a:solidFill>
              </a:rPr>
              <a:t>else</a:t>
            </a:r>
            <a:r>
              <a:rPr lang="en-US" sz="1400" dirty="0" smtClean="0"/>
              <a:t>: 	</a:t>
            </a:r>
            <a:r>
              <a:rPr lang="en-US" sz="1400" dirty="0" smtClean="0">
                <a:solidFill>
                  <a:srgbClr val="00B050"/>
                </a:solidFill>
              </a:rPr>
              <a:t># empty stack </a:t>
            </a:r>
          </a:p>
          <a:p>
            <a:r>
              <a:rPr lang="es-ES" sz="1400" dirty="0" smtClean="0"/>
              <a:t>                        error = 2 	</a:t>
            </a:r>
            <a:r>
              <a:rPr lang="es-ES" sz="1400" dirty="0" smtClean="0">
                <a:solidFill>
                  <a:srgbClr val="00B050"/>
                </a:solidFill>
              </a:rPr>
              <a:t># no open paren</a:t>
            </a:r>
          </a:p>
          <a:p>
            <a:r>
              <a:rPr lang="en-US" sz="1400" dirty="0" smtClean="0"/>
              <a:t>        </a:t>
            </a:r>
            <a:r>
              <a:rPr lang="en-US" sz="1400" dirty="0" err="1" smtClean="0"/>
              <a:t>i</a:t>
            </a:r>
            <a:r>
              <a:rPr lang="en-US" sz="1400" dirty="0" smtClean="0"/>
              <a:t> += 1</a:t>
            </a:r>
          </a:p>
          <a:p>
            <a:endParaRPr lang="th-TH" sz="1400" dirty="0" smtClean="0"/>
          </a:p>
          <a:p>
            <a:r>
              <a:rPr lang="th-TH" sz="1400" dirty="0" smtClean="0"/>
              <a:t>    </a:t>
            </a:r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</a:t>
            </a:r>
            <a:r>
              <a:rPr lang="en-US" sz="1400" dirty="0" err="1" smtClean="0"/>
              <a:t>s.size</a:t>
            </a:r>
            <a:r>
              <a:rPr lang="en-US" sz="1400" dirty="0" smtClean="0"/>
              <a:t>() &gt; 0:  	</a:t>
            </a:r>
            <a:r>
              <a:rPr lang="en-US" sz="1400" dirty="0" smtClean="0">
                <a:solidFill>
                  <a:srgbClr val="00B050"/>
                </a:solidFill>
              </a:rPr>
              <a:t># stack not empty</a:t>
            </a:r>
            <a:endParaRPr lang="en-US" sz="1400" dirty="0" smtClean="0"/>
          </a:p>
          <a:p>
            <a:r>
              <a:rPr lang="en-US" sz="1400" dirty="0" smtClean="0"/>
              <a:t>        error = 3	</a:t>
            </a:r>
            <a:r>
              <a:rPr lang="es-ES" sz="1400" dirty="0" smtClean="0">
                <a:solidFill>
                  <a:srgbClr val="00B050"/>
                </a:solidFill>
              </a:rPr>
              <a:t># open paren(s) </a:t>
            </a:r>
            <a:r>
              <a:rPr lang="es-ES" sz="1400" dirty="0" err="1" smtClean="0">
                <a:solidFill>
                  <a:srgbClr val="00B050"/>
                </a:solidFill>
              </a:rPr>
              <a:t>excesses</a:t>
            </a:r>
            <a:endParaRPr lang="en-US" sz="1400" dirty="0" smtClean="0"/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return</a:t>
            </a:r>
            <a:r>
              <a:rPr lang="en-US" sz="1400" dirty="0" smtClean="0"/>
              <a:t> </a:t>
            </a:r>
            <a:r>
              <a:rPr lang="en-US" sz="1400" dirty="0" err="1" smtClean="0">
                <a:solidFill>
                  <a:srgbClr val="C00000"/>
                </a:solidFill>
              </a:rPr>
              <a:t>error,c,i,s</a:t>
            </a:r>
            <a:endParaRPr lang="en-US" sz="1400" dirty="0" smtClean="0">
              <a:solidFill>
                <a:srgbClr val="C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788024" y="1052736"/>
            <a:ext cx="4176464" cy="28931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err="1" smtClean="0"/>
              <a:t>str</a:t>
            </a:r>
            <a:r>
              <a:rPr lang="en-US" sz="1400" dirty="0" smtClean="0"/>
              <a:t> = '[{</a:t>
            </a:r>
            <a:r>
              <a:rPr lang="en-US" sz="1400" dirty="0" err="1" smtClean="0"/>
              <a:t>a+b</a:t>
            </a:r>
            <a:r>
              <a:rPr lang="en-US" sz="1400" dirty="0" smtClean="0"/>
              <a:t>-c}'</a:t>
            </a:r>
          </a:p>
          <a:p>
            <a:r>
              <a:rPr lang="en-US" sz="1400" dirty="0" err="1" smtClean="0">
                <a:solidFill>
                  <a:srgbClr val="C00000"/>
                </a:solidFill>
              </a:rPr>
              <a:t>err,c,i,s</a:t>
            </a:r>
            <a:r>
              <a:rPr lang="en-US" sz="1400" dirty="0" smtClean="0"/>
              <a:t> = </a:t>
            </a:r>
            <a:r>
              <a:rPr lang="en-US" sz="1400" dirty="0" err="1" smtClean="0">
                <a:solidFill>
                  <a:srgbClr val="FF00FF"/>
                </a:solidFill>
              </a:rPr>
              <a:t>parenMatching</a:t>
            </a:r>
            <a:r>
              <a:rPr lang="en-US" sz="1400" dirty="0" smtClean="0"/>
              <a:t>(</a:t>
            </a:r>
            <a:r>
              <a:rPr lang="en-US" sz="1400" dirty="0" err="1" smtClean="0"/>
              <a:t>str</a:t>
            </a:r>
            <a:r>
              <a:rPr lang="en-US" sz="1400" dirty="0" smtClean="0"/>
              <a:t>)</a:t>
            </a:r>
          </a:p>
          <a:p>
            <a:r>
              <a:rPr lang="en-US" sz="1400" dirty="0" smtClean="0">
                <a:solidFill>
                  <a:srgbClr val="0000FF"/>
                </a:solidFill>
              </a:rPr>
              <a:t>if</a:t>
            </a:r>
            <a:r>
              <a:rPr lang="en-US" sz="1400" dirty="0" smtClean="0"/>
              <a:t> err == 1:</a:t>
            </a:r>
          </a:p>
          <a:p>
            <a:r>
              <a:rPr lang="en-US" sz="1400" dirty="0" smtClean="0"/>
              <a:t>    print(</a:t>
            </a:r>
            <a:r>
              <a:rPr lang="en-US" sz="1400" dirty="0" err="1" smtClean="0"/>
              <a:t>str</a:t>
            </a:r>
            <a:r>
              <a:rPr lang="en-US" sz="1400" dirty="0" smtClean="0"/>
              <a:t> , '</a:t>
            </a:r>
            <a:r>
              <a:rPr lang="en-US" sz="1400" dirty="0" err="1" smtClean="0"/>
              <a:t>unmatch</a:t>
            </a:r>
            <a:r>
              <a:rPr lang="en-US" sz="1400" dirty="0" smtClean="0"/>
              <a:t> open-close  ')</a:t>
            </a:r>
          </a:p>
          <a:p>
            <a:r>
              <a:rPr lang="en-US" sz="1400" dirty="0" err="1" smtClean="0">
                <a:solidFill>
                  <a:srgbClr val="0000FF"/>
                </a:solidFill>
              </a:rPr>
              <a:t>elif</a:t>
            </a:r>
            <a:r>
              <a:rPr lang="en-US" sz="1400" dirty="0" smtClean="0"/>
              <a:t> err == 2:</a:t>
            </a:r>
          </a:p>
          <a:p>
            <a:r>
              <a:rPr lang="en-US" sz="1400" dirty="0" smtClean="0"/>
              <a:t>    print(</a:t>
            </a:r>
            <a:r>
              <a:rPr lang="en-US" sz="1400" dirty="0" err="1" smtClean="0"/>
              <a:t>str</a:t>
            </a:r>
            <a:r>
              <a:rPr lang="en-US" sz="1400" dirty="0" smtClean="0"/>
              <a:t> , 'close </a:t>
            </a:r>
            <a:r>
              <a:rPr lang="en-US" sz="1400" dirty="0" err="1" smtClean="0"/>
              <a:t>paren</a:t>
            </a:r>
            <a:r>
              <a:rPr lang="en-US" sz="1400" dirty="0" smtClean="0"/>
              <a:t> excess')</a:t>
            </a:r>
          </a:p>
          <a:p>
            <a:r>
              <a:rPr lang="en-US" sz="1400" dirty="0" err="1" smtClean="0">
                <a:solidFill>
                  <a:srgbClr val="0000FF"/>
                </a:solidFill>
              </a:rPr>
              <a:t>elif</a:t>
            </a:r>
            <a:r>
              <a:rPr lang="en-US" sz="1400" dirty="0" smtClean="0"/>
              <a:t> err == 3:</a:t>
            </a:r>
          </a:p>
          <a:p>
            <a:r>
              <a:rPr lang="en-US" sz="1400" dirty="0" smtClean="0"/>
              <a:t>    print(</a:t>
            </a:r>
            <a:r>
              <a:rPr lang="en-US" sz="1400" dirty="0" err="1" smtClean="0"/>
              <a:t>str</a:t>
            </a:r>
            <a:r>
              <a:rPr lang="en-US" sz="1400" dirty="0" smtClean="0"/>
              <a:t> , 'open </a:t>
            </a:r>
            <a:r>
              <a:rPr lang="en-US" sz="1400" dirty="0" err="1" smtClean="0"/>
              <a:t>paren</a:t>
            </a:r>
            <a:r>
              <a:rPr lang="en-US" sz="1400" dirty="0" smtClean="0"/>
              <a:t>(s) excess  ', </a:t>
            </a:r>
            <a:r>
              <a:rPr lang="en-US" sz="1400" dirty="0" err="1" smtClean="0"/>
              <a:t>s.size</a:t>
            </a:r>
            <a:r>
              <a:rPr lang="en-US" sz="1400" dirty="0" smtClean="0"/>
              <a:t>(),': ',end=''  ) </a:t>
            </a:r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for</a:t>
            </a:r>
            <a:r>
              <a:rPr lang="en-US" sz="1400" dirty="0" smtClean="0"/>
              <a:t> </a:t>
            </a:r>
            <a:r>
              <a:rPr lang="en-US" sz="1400" dirty="0" err="1" smtClean="0"/>
              <a:t>ele</a:t>
            </a:r>
            <a:r>
              <a:rPr lang="en-US" sz="1400" dirty="0" smtClean="0"/>
              <a:t> </a:t>
            </a:r>
            <a:r>
              <a:rPr lang="en-US" sz="1400" dirty="0" smtClean="0">
                <a:solidFill>
                  <a:srgbClr val="0000FF"/>
                </a:solidFill>
              </a:rPr>
              <a:t>in</a:t>
            </a:r>
            <a:r>
              <a:rPr lang="en-US" sz="1400" dirty="0" smtClean="0"/>
              <a:t> </a:t>
            </a:r>
            <a:r>
              <a:rPr lang="en-US" sz="1400" dirty="0" err="1" smtClean="0"/>
              <a:t>s.item</a:t>
            </a:r>
            <a:r>
              <a:rPr lang="en-US" sz="1400" dirty="0" smtClean="0"/>
              <a:t>:</a:t>
            </a:r>
          </a:p>
          <a:p>
            <a:r>
              <a:rPr lang="en-US" sz="1400" dirty="0" smtClean="0"/>
              <a:t>        print(</a:t>
            </a:r>
            <a:r>
              <a:rPr lang="en-US" sz="1400" dirty="0" err="1" smtClean="0"/>
              <a:t>ele,sep</a:t>
            </a:r>
            <a:r>
              <a:rPr lang="en-US" sz="1400" dirty="0" smtClean="0"/>
              <a:t>=' ',end = '')</a:t>
            </a:r>
          </a:p>
          <a:p>
            <a:r>
              <a:rPr lang="en-US" sz="1400" dirty="0" smtClean="0"/>
              <a:t>    print()</a:t>
            </a:r>
          </a:p>
          <a:p>
            <a:r>
              <a:rPr lang="en-US" sz="1400" dirty="0" smtClean="0">
                <a:solidFill>
                  <a:srgbClr val="0000FF"/>
                </a:solidFill>
              </a:rPr>
              <a:t>else</a:t>
            </a:r>
            <a:r>
              <a:rPr lang="en-US" sz="1400" dirty="0" smtClean="0"/>
              <a:t>: </a:t>
            </a:r>
          </a:p>
          <a:p>
            <a:r>
              <a:rPr lang="en-US" sz="1400" dirty="0" smtClean="0"/>
              <a:t>    print(</a:t>
            </a:r>
            <a:r>
              <a:rPr lang="en-US" sz="1400" dirty="0" err="1" smtClean="0"/>
              <a:t>str</a:t>
            </a:r>
            <a:r>
              <a:rPr lang="en-US" sz="1400" dirty="0" smtClean="0"/>
              <a:t>, 'MATCH')</a:t>
            </a:r>
            <a:endParaRPr lang="th-TH" sz="1400" dirty="0"/>
          </a:p>
        </p:txBody>
      </p:sp>
      <p:sp>
        <p:nvSpPr>
          <p:cNvPr id="5" name="Rectangle 4"/>
          <p:cNvSpPr/>
          <p:nvPr/>
        </p:nvSpPr>
        <p:spPr>
          <a:xfrm>
            <a:off x="4788024" y="4221088"/>
            <a:ext cx="3707904" cy="954107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def</a:t>
            </a:r>
            <a:r>
              <a:rPr lang="en-US" sz="1400" dirty="0" smtClean="0"/>
              <a:t> match(open, close):</a:t>
            </a:r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return</a:t>
            </a:r>
            <a:r>
              <a:rPr lang="en-US" sz="1400" dirty="0" smtClean="0"/>
              <a:t> (open == '(' </a:t>
            </a:r>
            <a:r>
              <a:rPr lang="en-US" sz="1400" dirty="0" smtClean="0">
                <a:solidFill>
                  <a:srgbClr val="0000FF"/>
                </a:solidFill>
              </a:rPr>
              <a:t>and</a:t>
            </a:r>
            <a:r>
              <a:rPr lang="en-US" sz="1400" dirty="0" smtClean="0"/>
              <a:t> close == ')') or \</a:t>
            </a:r>
          </a:p>
          <a:p>
            <a:r>
              <a:rPr lang="en-US" sz="1400" dirty="0" smtClean="0"/>
              <a:t>            (open == '{' </a:t>
            </a:r>
            <a:r>
              <a:rPr lang="en-US" sz="1400" dirty="0" smtClean="0">
                <a:solidFill>
                  <a:srgbClr val="0000FF"/>
                </a:solidFill>
              </a:rPr>
              <a:t>and</a:t>
            </a:r>
            <a:r>
              <a:rPr lang="en-US" sz="1400" dirty="0" smtClean="0"/>
              <a:t> close == '}') or \</a:t>
            </a:r>
          </a:p>
          <a:p>
            <a:r>
              <a:rPr lang="en-US" sz="1400" dirty="0" smtClean="0"/>
              <a:t>            (open == '[' </a:t>
            </a:r>
            <a:r>
              <a:rPr lang="en-US" sz="1400" dirty="0" smtClean="0">
                <a:solidFill>
                  <a:srgbClr val="0000FF"/>
                </a:solidFill>
              </a:rPr>
              <a:t>and</a:t>
            </a:r>
            <a:r>
              <a:rPr lang="en-US" sz="1400" dirty="0" smtClean="0"/>
              <a:t> close == ']')</a:t>
            </a:r>
          </a:p>
        </p:txBody>
      </p:sp>
      <p:sp>
        <p:nvSpPr>
          <p:cNvPr id="6" name="Rectangle 5"/>
          <p:cNvSpPr/>
          <p:nvPr/>
        </p:nvSpPr>
        <p:spPr>
          <a:xfrm>
            <a:off x="4802882" y="5229200"/>
            <a:ext cx="3492896" cy="954107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def</a:t>
            </a:r>
            <a:r>
              <a:rPr lang="en-US" sz="1400" dirty="0" smtClean="0"/>
              <a:t> match2(</a:t>
            </a:r>
            <a:r>
              <a:rPr lang="en-US" sz="1400" dirty="0" err="1" smtClean="0"/>
              <a:t>op,cl</a:t>
            </a:r>
            <a:r>
              <a:rPr lang="en-US" sz="1400" dirty="0" smtClean="0"/>
              <a:t>):</a:t>
            </a:r>
          </a:p>
          <a:p>
            <a:r>
              <a:rPr lang="en-US" sz="1400" dirty="0" smtClean="0"/>
              <a:t>    opens = "([{"</a:t>
            </a:r>
          </a:p>
          <a:p>
            <a:r>
              <a:rPr lang="en-US" sz="1400" dirty="0" smtClean="0"/>
              <a:t>    closes = ")]}"</a:t>
            </a:r>
          </a:p>
          <a:p>
            <a:r>
              <a:rPr lang="en-US" sz="1400" dirty="0" smtClean="0"/>
              <a:t>    </a:t>
            </a:r>
            <a:r>
              <a:rPr lang="en-US" sz="1400" dirty="0" smtClean="0">
                <a:solidFill>
                  <a:srgbClr val="0000FF"/>
                </a:solidFill>
              </a:rPr>
              <a:t>return</a:t>
            </a:r>
            <a:r>
              <a:rPr lang="en-US" sz="1400" dirty="0" smtClean="0"/>
              <a:t> </a:t>
            </a:r>
            <a:r>
              <a:rPr lang="en-US" sz="1400" dirty="0" err="1" smtClean="0"/>
              <a:t>opens.</a:t>
            </a:r>
            <a:r>
              <a:rPr lang="en-US" sz="1400" dirty="0" err="1" smtClean="0">
                <a:solidFill>
                  <a:srgbClr val="C00000"/>
                </a:solidFill>
              </a:rPr>
              <a:t>index</a:t>
            </a:r>
            <a:r>
              <a:rPr lang="en-US" sz="1400" dirty="0" smtClean="0"/>
              <a:t>(op) == </a:t>
            </a:r>
            <a:r>
              <a:rPr lang="en-US" sz="1400" dirty="0" err="1" smtClean="0"/>
              <a:t>closes.</a:t>
            </a:r>
            <a:r>
              <a:rPr lang="en-US" sz="1400" dirty="0" err="1" smtClean="0">
                <a:solidFill>
                  <a:srgbClr val="C00000"/>
                </a:solidFill>
              </a:rPr>
              <a:t>index</a:t>
            </a:r>
            <a:r>
              <a:rPr lang="en-US" sz="1400" dirty="0" smtClean="0"/>
              <a:t>(</a:t>
            </a:r>
            <a:r>
              <a:rPr lang="en-US" sz="1400" dirty="0" err="1" smtClean="0"/>
              <a:t>cl</a:t>
            </a:r>
            <a:r>
              <a:rPr lang="en-US" sz="1400" dirty="0" smtClean="0"/>
              <a:t>) 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636912"/>
            <a:ext cx="6552728" cy="64807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Stack Application</a:t>
            </a:r>
            <a:endParaRPr lang="th-TH" dirty="0"/>
          </a:p>
        </p:txBody>
      </p:sp>
      <p:sp>
        <p:nvSpPr>
          <p:cNvPr id="12" name="Rectangle 11"/>
          <p:cNvSpPr/>
          <p:nvPr/>
        </p:nvSpPr>
        <p:spPr>
          <a:xfrm>
            <a:off x="1835696" y="3429000"/>
            <a:ext cx="6120680" cy="2088232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Parenthesis Matching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Evaluate Postfix Expression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Infix to Postfix Conversion  (Reverse Polish Notation)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Function Call (clearly see in recursion)</a:t>
            </a:r>
            <a:endParaRPr lang="th-TH" sz="2000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cs typeface="Angsana New" pitchFamily="18" charset="-34"/>
              </a:rPr>
              <a:t>Postfix Notation (Polish Notation)</a:t>
            </a:r>
            <a:endParaRPr lang="th-TH" altLang="zh-CN" dirty="0" smtClean="0">
              <a:cs typeface="Angsana New" pitchFamily="18" charset="-34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660648" y="1828800"/>
            <a:ext cx="7511752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mic Sans MS" pitchFamily="66" charset="0"/>
                <a:ea typeface="+mn-ea"/>
                <a:cs typeface="Cordia New" pitchFamily="34" charset="-34"/>
              </a:rPr>
              <a:t>Infix Form  		Prefix Form 		Postfix Form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smtClean="0"/>
              <a:t>a + b 			+ a b 			a b +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3200" dirty="0" smtClean="0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smtClean="0"/>
              <a:t>a + </a:t>
            </a:r>
            <a:r>
              <a:rPr lang="en-US" altLang="zh-CN" sz="3200" dirty="0" smtClean="0">
                <a:solidFill>
                  <a:srgbClr val="00B050"/>
                </a:solidFill>
              </a:rPr>
              <a:t>b * c</a:t>
            </a:r>
            <a:r>
              <a:rPr kumimoji="0" lang="en-US" altLang="zh-CN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Cordia New" pitchFamily="34" charset="-34"/>
              </a:rPr>
              <a:t>	</a:t>
            </a:r>
            <a:endParaRPr kumimoji="0" lang="th-TH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3419872" y="3353618"/>
            <a:ext cx="67999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dirty="0"/>
              <a:t>+ </a:t>
            </a:r>
            <a:r>
              <a:rPr lang="en-US" altLang="zh-CN" sz="3200" dirty="0" smtClean="0"/>
              <a:t>a</a:t>
            </a:r>
            <a:endParaRPr lang="th-TH" sz="3200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141293" y="3353618"/>
            <a:ext cx="155363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dirty="0"/>
              <a:t>a </a:t>
            </a:r>
            <a:r>
              <a:rPr lang="en-US" altLang="zh-CN" sz="3200" dirty="0">
                <a:solidFill>
                  <a:srgbClr val="00B050"/>
                </a:solidFill>
              </a:rPr>
              <a:t>b c * </a:t>
            </a:r>
            <a:r>
              <a:rPr lang="en-US" altLang="zh-CN" sz="3200" dirty="0"/>
              <a:t>+</a:t>
            </a:r>
            <a:endParaRPr lang="th-TH" sz="32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3995936" y="3363139"/>
            <a:ext cx="96532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dirty="0" smtClean="0">
                <a:solidFill>
                  <a:srgbClr val="00B050"/>
                </a:solidFill>
              </a:rPr>
              <a:t>* </a:t>
            </a:r>
            <a:r>
              <a:rPr lang="en-US" altLang="zh-CN" sz="3200" dirty="0">
                <a:solidFill>
                  <a:srgbClr val="00B050"/>
                </a:solidFill>
              </a:rPr>
              <a:t>b c</a:t>
            </a:r>
            <a:endParaRPr lang="th-TH" sz="32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Evaluate Postfix Notation</a:t>
            </a:r>
            <a:endParaRPr lang="th-TH" dirty="0"/>
          </a:p>
        </p:txBody>
      </p:sp>
      <p:sp>
        <p:nvSpPr>
          <p:cNvPr id="77826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754572" y="1838325"/>
            <a:ext cx="6931025" cy="762000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altLang="zh-CN" sz="4000" dirty="0" smtClean="0">
                <a:latin typeface="Comic Sans MS" pitchFamily="66" charset="0"/>
                <a:cs typeface="Cordia New" pitchFamily="34" charset="-34"/>
              </a:rPr>
              <a:t>6 5 2 3 + 8 * - 3 + *  = ? </a:t>
            </a:r>
            <a:endParaRPr lang="th-TH" sz="4000" dirty="0" smtClean="0">
              <a:latin typeface="Comic Sans MS" pitchFamily="66" charset="0"/>
            </a:endParaRPr>
          </a:p>
        </p:txBody>
      </p:sp>
      <p:graphicFrame>
        <p:nvGraphicFramePr>
          <p:cNvPr id="271371" name="Group 11"/>
          <p:cNvGraphicFramePr>
            <a:graphicFrameLocks noGrp="1"/>
          </p:cNvGraphicFramePr>
          <p:nvPr>
            <p:ph sz="half" idx="4294967295"/>
          </p:nvPr>
        </p:nvGraphicFramePr>
        <p:xfrm>
          <a:off x="319434" y="3162002"/>
          <a:ext cx="6700838" cy="3206751"/>
        </p:xfrm>
        <a:graphic>
          <a:graphicData uri="http://schemas.openxmlformats.org/drawingml/2006/table">
            <a:tbl>
              <a:tblPr/>
              <a:tblGrid>
                <a:gridCol w="2952750"/>
                <a:gridCol w="895350"/>
                <a:gridCol w="2852738"/>
              </a:tblGrid>
              <a:tr h="51752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input: 6523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  input: +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93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Push : 6, 5, 2, 3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  o2 &lt;-  pop#1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752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  o1  &lt;- pop#2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752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  push                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938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23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S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+mn-cs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8403" name="Rectangle 0"/>
          <p:cNvSpPr>
            <a:spLocks noChangeArrowheads="1"/>
          </p:cNvSpPr>
          <p:nvPr/>
        </p:nvSpPr>
        <p:spPr bwMode="auto">
          <a:xfrm>
            <a:off x="1295400" y="6063952"/>
            <a:ext cx="693102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spcBef>
                <a:spcPct val="20000"/>
              </a:spcBef>
            </a:pPr>
            <a:r>
              <a:rPr lang="en-US" altLang="zh-CN">
                <a:solidFill>
                  <a:srgbClr val="FF0000"/>
                </a:solidFill>
              </a:rPr>
              <a:t>What ‘s next ?</a:t>
            </a:r>
            <a:endParaRPr lang="th-TH">
              <a:solidFill>
                <a:srgbClr val="FF0000"/>
              </a:solidFill>
            </a:endParaRPr>
          </a:p>
        </p:txBody>
      </p:sp>
      <p:sp>
        <p:nvSpPr>
          <p:cNvPr id="271361" name="Text Box 1"/>
          <p:cNvSpPr txBox="1">
            <a:spLocks noChangeArrowheads="1"/>
          </p:cNvSpPr>
          <p:nvPr/>
        </p:nvSpPr>
        <p:spPr bwMode="auto">
          <a:xfrm>
            <a:off x="3505200" y="5144790"/>
            <a:ext cx="533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 b="1"/>
              <a:t>6</a:t>
            </a:r>
            <a:endParaRPr lang="th-TH" sz="4000" b="1"/>
          </a:p>
        </p:txBody>
      </p:sp>
      <p:sp>
        <p:nvSpPr>
          <p:cNvPr id="271364" name="Text Box 4"/>
          <p:cNvSpPr txBox="1">
            <a:spLocks noChangeArrowheads="1"/>
          </p:cNvSpPr>
          <p:nvPr/>
        </p:nvSpPr>
        <p:spPr bwMode="auto">
          <a:xfrm>
            <a:off x="3505200" y="4457402"/>
            <a:ext cx="533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 b="1"/>
              <a:t>5</a:t>
            </a:r>
            <a:endParaRPr lang="th-TH" sz="4000" b="1"/>
          </a:p>
        </p:txBody>
      </p:sp>
      <p:sp>
        <p:nvSpPr>
          <p:cNvPr id="271365" name="Text Box 5"/>
          <p:cNvSpPr txBox="1">
            <a:spLocks noChangeArrowheads="1"/>
          </p:cNvSpPr>
          <p:nvPr/>
        </p:nvSpPr>
        <p:spPr bwMode="auto">
          <a:xfrm>
            <a:off x="3505200" y="3695402"/>
            <a:ext cx="533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 b="1"/>
              <a:t>2</a:t>
            </a:r>
            <a:endParaRPr lang="th-TH" sz="4000" b="1"/>
          </a:p>
        </p:txBody>
      </p:sp>
      <p:sp>
        <p:nvSpPr>
          <p:cNvPr id="271366" name="Text Box 6"/>
          <p:cNvSpPr txBox="1">
            <a:spLocks noChangeArrowheads="1"/>
          </p:cNvSpPr>
          <p:nvPr/>
        </p:nvSpPr>
        <p:spPr bwMode="auto">
          <a:xfrm>
            <a:off x="3505200" y="3009602"/>
            <a:ext cx="5334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 b="1"/>
              <a:t>3</a:t>
            </a:r>
            <a:endParaRPr lang="th-TH" sz="4000" b="1"/>
          </a:p>
        </p:txBody>
      </p:sp>
      <p:sp>
        <p:nvSpPr>
          <p:cNvPr id="271367" name="Text Box 7"/>
          <p:cNvSpPr txBox="1">
            <a:spLocks noChangeArrowheads="1"/>
          </p:cNvSpPr>
          <p:nvPr/>
        </p:nvSpPr>
        <p:spPr bwMode="auto">
          <a:xfrm>
            <a:off x="5791200" y="4595515"/>
            <a:ext cx="4572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/>
              <a:t>+</a:t>
            </a:r>
            <a:endParaRPr lang="th-TH" sz="4000"/>
          </a:p>
        </p:txBody>
      </p:sp>
      <p:sp>
        <p:nvSpPr>
          <p:cNvPr id="271369" name="Text Box 9"/>
          <p:cNvSpPr txBox="1">
            <a:spLocks noChangeArrowheads="1"/>
          </p:cNvSpPr>
          <p:nvPr/>
        </p:nvSpPr>
        <p:spPr bwMode="auto">
          <a:xfrm>
            <a:off x="5791200" y="5143202"/>
            <a:ext cx="4572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000">
                <a:solidFill>
                  <a:srgbClr val="FF0000"/>
                </a:solidFill>
              </a:rPr>
              <a:t>5</a:t>
            </a:r>
            <a:endParaRPr lang="th-TH" sz="4000">
              <a:solidFill>
                <a:srgbClr val="FF0000"/>
              </a:solidFill>
            </a:endParaRPr>
          </a:p>
        </p:txBody>
      </p:sp>
      <p:graphicFrame>
        <p:nvGraphicFramePr>
          <p:cNvPr id="13" name="Group 11"/>
          <p:cNvGraphicFramePr>
            <a:graphicFrameLocks/>
          </p:cNvGraphicFramePr>
          <p:nvPr/>
        </p:nvGraphicFramePr>
        <p:xfrm>
          <a:off x="7005638" y="3162002"/>
          <a:ext cx="1223962" cy="3206751"/>
        </p:xfrm>
        <a:graphic>
          <a:graphicData uri="http://schemas.openxmlformats.org/drawingml/2006/table">
            <a:tbl>
              <a:tblPr/>
              <a:tblGrid>
                <a:gridCol w="1223962"/>
              </a:tblGrid>
              <a:tr h="5175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mic Sans MS" pitchFamily="66" charset="0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9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mic Sans MS" pitchFamily="66" charset="0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7525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Comic Sans MS" pitchFamily="66" charset="0"/>
                          <a:ea typeface="SimSun" pitchFamily="2" charset="-122"/>
                          <a:cs typeface="+mn-cs"/>
                        </a:rPr>
                        <a:t>5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mic Sans MS" pitchFamily="66" charset="0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7525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omic Sans MS" pitchFamily="66" charset="0"/>
                          <a:ea typeface="SimSun" pitchFamily="2" charset="-122"/>
                          <a:cs typeface="+mn-cs"/>
                        </a:rPr>
                        <a:t>5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mic Sans MS" pitchFamily="66" charset="0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5938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omic Sans MS" pitchFamily="66" charset="0"/>
                          <a:ea typeface="SimSun" pitchFamily="2" charset="-122"/>
                          <a:cs typeface="+mn-cs"/>
                        </a:rPr>
                        <a:t>6</a:t>
                      </a:r>
                      <a:endParaRPr kumimoji="0" lang="en-US" altLang="zh-CN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mic Sans MS" pitchFamily="66" charset="0"/>
                        <a:ea typeface="SimSun" pitchFamily="2" charset="-122"/>
                        <a:cs typeface="+mn-cs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23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latin typeface="+mn-lt"/>
                          <a:ea typeface="SimSun" pitchFamily="2" charset="-122"/>
                          <a:cs typeface="+mn-cs"/>
                        </a:rPr>
                        <a:t>S</a:t>
                      </a: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rot="5400000" flipH="1" flipV="1">
            <a:off x="1447801" y="2508250"/>
            <a:ext cx="304800" cy="31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5400000" flipH="1" flipV="1">
            <a:off x="1858169" y="2507456"/>
            <a:ext cx="304800" cy="158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rot="5400000" flipH="1" flipV="1">
            <a:off x="2361407" y="2507456"/>
            <a:ext cx="304800" cy="158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2802732" y="2507456"/>
            <a:ext cx="304800" cy="158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H="1" flipV="1">
            <a:off x="3229769" y="2507456"/>
            <a:ext cx="304800" cy="158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872" name="Rectangle 19"/>
          <p:cNvSpPr>
            <a:spLocks noChangeArrowheads="1"/>
          </p:cNvSpPr>
          <p:nvPr/>
        </p:nvSpPr>
        <p:spPr bwMode="auto">
          <a:xfrm>
            <a:off x="685800" y="990600"/>
            <a:ext cx="806266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Postfix Notation</a:t>
            </a:r>
            <a:r>
              <a:rPr lang="th-TH" sz="2000" b="1" dirty="0" smtClean="0"/>
              <a:t>  มีธรรมชาติเป็น</a:t>
            </a:r>
            <a:r>
              <a:rPr lang="en-US" sz="2000" b="1" dirty="0" smtClean="0"/>
              <a:t> </a:t>
            </a:r>
            <a:r>
              <a:rPr lang="en-US" sz="2000" b="1" dirty="0" smtClean="0">
                <a:solidFill>
                  <a:srgbClr val="C00000"/>
                </a:solidFill>
              </a:rPr>
              <a:t>stack</a:t>
            </a:r>
            <a:r>
              <a:rPr lang="en-US" sz="2000" b="1" dirty="0" smtClean="0"/>
              <a:t>: operator </a:t>
            </a:r>
            <a:r>
              <a:rPr lang="th-TH" sz="2000" b="1" dirty="0" smtClean="0"/>
              <a:t>เป็นของ </a:t>
            </a:r>
            <a:r>
              <a:rPr lang="en-US" sz="2000" b="1" dirty="0" smtClean="0"/>
              <a:t>operands 2 </a:t>
            </a:r>
            <a:r>
              <a:rPr lang="th-TH" sz="2000" b="1" dirty="0" smtClean="0"/>
              <a:t>ตัวก่อนหน้ามัน</a:t>
            </a:r>
            <a:endParaRPr lang="en-US" sz="2000" b="1" dirty="0"/>
          </a:p>
        </p:txBody>
      </p:sp>
      <p:sp>
        <p:nvSpPr>
          <p:cNvPr id="20" name="Rectangle 19"/>
          <p:cNvSpPr/>
          <p:nvPr/>
        </p:nvSpPr>
        <p:spPr>
          <a:xfrm>
            <a:off x="2284997" y="1772816"/>
            <a:ext cx="1224136" cy="576064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1" name="Rectangle 20"/>
          <p:cNvSpPr/>
          <p:nvPr/>
        </p:nvSpPr>
        <p:spPr>
          <a:xfrm>
            <a:off x="2233238" y="1663306"/>
            <a:ext cx="2232248" cy="79208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2" name="Rectangle 21"/>
          <p:cNvSpPr/>
          <p:nvPr/>
        </p:nvSpPr>
        <p:spPr>
          <a:xfrm>
            <a:off x="1855944" y="1484784"/>
            <a:ext cx="2932079" cy="112301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3" name="Rectangle 22"/>
          <p:cNvSpPr/>
          <p:nvPr/>
        </p:nvSpPr>
        <p:spPr>
          <a:xfrm>
            <a:off x="1763688" y="1375274"/>
            <a:ext cx="3960440" cy="1368152"/>
          </a:xfrm>
          <a:prstGeom prst="rect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7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71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71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271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9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91329E-6 L 0.2875 0.2263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271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00" y="11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9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671 L 0.20833 0.12647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2713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00" y="67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71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6 -0.01109 C 0.00416 -0.01086 -0.12084 -0.11468 -0.24584 -0.21757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2713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103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58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403" grpId="0"/>
      <p:bldP spid="271361" grpId="0"/>
      <p:bldP spid="271364" grpId="0"/>
      <p:bldP spid="271365" grpId="0"/>
      <p:bldP spid="271365" grpId="1"/>
      <p:bldP spid="271366" grpId="0"/>
      <p:bldP spid="271366" grpId="1"/>
      <p:bldP spid="271367" grpId="0"/>
      <p:bldP spid="271369" grpId="0"/>
      <p:bldP spid="271369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0" y="152400"/>
            <a:ext cx="6934200" cy="533400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altLang="zh-CN" sz="2800" smtClean="0">
                <a:cs typeface="Cordia New" pitchFamily="34" charset="-34"/>
              </a:rPr>
              <a:t>6 5 2 3 + 8 * - 3 + *  = ? </a:t>
            </a:r>
            <a:endParaRPr lang="th-TH" sz="2800" smtClean="0"/>
          </a:p>
        </p:txBody>
      </p:sp>
      <p:graphicFrame>
        <p:nvGraphicFramePr>
          <p:cNvPr id="273411" name="Group 3"/>
          <p:cNvGraphicFramePr>
            <a:graphicFrameLocks noGrp="1"/>
          </p:cNvGraphicFramePr>
          <p:nvPr>
            <p:ph sz="half" idx="4294967295"/>
          </p:nvPr>
        </p:nvGraphicFramePr>
        <p:xfrm>
          <a:off x="827584" y="609600"/>
          <a:ext cx="3024336" cy="1833563"/>
        </p:xfrm>
        <a:graphic>
          <a:graphicData uri="http://schemas.openxmlformats.org/drawingml/2006/table">
            <a:tbl>
              <a:tblPr/>
              <a:tblGrid>
                <a:gridCol w="2160240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6523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:  6  5  2  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3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56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s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Group 3"/>
          <p:cNvGraphicFramePr>
            <a:graphicFrameLocks/>
          </p:cNvGraphicFramePr>
          <p:nvPr/>
        </p:nvGraphicFramePr>
        <p:xfrm>
          <a:off x="4686300" y="609600"/>
          <a:ext cx="3558108" cy="1833563"/>
        </p:xfrm>
        <a:graphic>
          <a:graphicData uri="http://schemas.openxmlformats.org/drawingml/2006/table">
            <a:tbl>
              <a:tblPr/>
              <a:tblGrid>
                <a:gridCol w="2694012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+</a:t>
                      </a: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pop#1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alibri"/>
                          <a:ea typeface="SimSun" pitchFamily="2" charset="-122"/>
                          <a:cs typeface="Microsoft Sans Serif" pitchFamily="34" charset="0"/>
                        </a:rPr>
                        <a:t>→ 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pop#2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+mn-lt"/>
                          <a:ea typeface="SimSun" pitchFamily="2" charset="-122"/>
                          <a:cs typeface="Microsoft Sans Serif" pitchFamily="34" charset="0"/>
                        </a:rPr>
                        <a:t>→ 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956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2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+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s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00100" y="2362200"/>
          <a:ext cx="3051820" cy="1524000"/>
        </p:xfrm>
        <a:graphic>
          <a:graphicData uri="http://schemas.openxmlformats.org/drawingml/2006/table">
            <a:tbl>
              <a:tblPr/>
              <a:tblGrid>
                <a:gridCol w="2187724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8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8</a:t>
                      </a: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 8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4678363" y="2362200"/>
          <a:ext cx="3566045" cy="1524000"/>
        </p:xfrm>
        <a:graphic>
          <a:graphicData uri="http://schemas.openxmlformats.org/drawingml/2006/table">
            <a:tbl>
              <a:tblPr/>
              <a:tblGrid>
                <a:gridCol w="2701949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*</a:t>
                      </a: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575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pop#1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alibri"/>
                          <a:ea typeface="SimSun" pitchFamily="2" charset="-122"/>
                          <a:cs typeface="Microsoft Sans Serif" pitchFamily="34" charset="0"/>
                        </a:rPr>
                        <a:t>→ 8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40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pop#2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+mn-lt"/>
                          <a:ea typeface="SimSun" pitchFamily="2" charset="-122"/>
                          <a:cs typeface="Microsoft Sans Serif" pitchFamily="34" charset="0"/>
                        </a:rPr>
                        <a:t>→ 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*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8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00100" y="3733800"/>
          <a:ext cx="3051820" cy="1524000"/>
        </p:xfrm>
        <a:graphic>
          <a:graphicData uri="http://schemas.openxmlformats.org/drawingml/2006/table">
            <a:tbl>
              <a:tblPr/>
              <a:tblGrid>
                <a:gridCol w="2187724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pop#1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alibri"/>
                          <a:ea typeface="SimSun" pitchFamily="2" charset="-122"/>
                          <a:cs typeface="Microsoft Sans Serif" pitchFamily="34" charset="0"/>
                        </a:rPr>
                        <a:t>→ 40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pop#2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+mn-lt"/>
                          <a:ea typeface="SimSun" pitchFamily="2" charset="-122"/>
                          <a:cs typeface="Microsoft Sans Serif" pitchFamily="34" charset="0"/>
                        </a:rPr>
                        <a:t>→ 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-35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5-40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686300" y="3749675"/>
          <a:ext cx="3558108" cy="1524000"/>
        </p:xfrm>
        <a:graphic>
          <a:graphicData uri="http://schemas.openxmlformats.org/drawingml/2006/table">
            <a:tbl>
              <a:tblPr/>
              <a:tblGrid>
                <a:gridCol w="2694012"/>
                <a:gridCol w="864096"/>
              </a:tblGrid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3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-35</a:t>
                      </a:r>
                      <a:endParaRPr kumimoji="0" lang="en-US" altLang="zh-CN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>
                      <a:noFill/>
                    </a:lnL>
                    <a:lnR cap="flat">
                      <a:noFill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792163" y="5105400"/>
          <a:ext cx="3059757" cy="1219200"/>
        </p:xfrm>
        <a:graphic>
          <a:graphicData uri="http://schemas.openxmlformats.org/drawingml/2006/table">
            <a:tbl>
              <a:tblPr/>
              <a:tblGrid>
                <a:gridCol w="2195661"/>
                <a:gridCol w="864096"/>
              </a:tblGrid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+</a:t>
                      </a: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pop#1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alibri"/>
                          <a:ea typeface="SimSun" pitchFamily="2" charset="-122"/>
                          <a:cs typeface="Microsoft Sans Serif" pitchFamily="34" charset="0"/>
                        </a:rPr>
                        <a:t>→ 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pop#2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+mn-lt"/>
                          <a:ea typeface="SimSun" pitchFamily="2" charset="-122"/>
                          <a:cs typeface="Microsoft Sans Serif" pitchFamily="34" charset="0"/>
                        </a:rPr>
                        <a:t>→ -35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-32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716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    -35+3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cap="flat"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4686300" y="5105400"/>
          <a:ext cx="3558108" cy="1219200"/>
        </p:xfrm>
        <a:graphic>
          <a:graphicData uri="http://schemas.openxmlformats.org/drawingml/2006/table">
            <a:tbl>
              <a:tblPr/>
              <a:tblGrid>
                <a:gridCol w="2694012"/>
                <a:gridCol w="864096"/>
              </a:tblGrid>
              <a:tr h="19050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input: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*</a:t>
                      </a: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pop#1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Calibri"/>
                          <a:ea typeface="SimSun" pitchFamily="2" charset="-122"/>
                          <a:cs typeface="Microsoft Sans Serif" pitchFamily="34" charset="0"/>
                        </a:rPr>
                        <a:t>→ -32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91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pop#2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+mn-lt"/>
                          <a:ea typeface="SimSun" pitchFamily="2" charset="-122"/>
                          <a:cs typeface="Microsoft Sans Serif" pitchFamily="34" charset="0"/>
                        </a:rPr>
                        <a:t>→ 6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cs typeface="Angsana New" pitchFamily="18" charset="-34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716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8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push 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6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9966FF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*  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-32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274638" algn="ctr"/>
                        </a:tabLst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itchFamily="34" charset="0"/>
                          <a:ea typeface="SimSun" pitchFamily="2" charset="-122"/>
                          <a:cs typeface="Microsoft Sans Serif" pitchFamily="34" charset="0"/>
                        </a:rPr>
                        <a:t>-	192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SimSun" pitchFamily="2" charset="-122"/>
                        <a:cs typeface="Microsoft Sans Serif" pitchFamily="34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3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636912"/>
            <a:ext cx="6552728" cy="64807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Stack Application</a:t>
            </a:r>
            <a:endParaRPr lang="th-TH" dirty="0"/>
          </a:p>
        </p:txBody>
      </p:sp>
      <p:sp>
        <p:nvSpPr>
          <p:cNvPr id="12" name="Rectangle 11"/>
          <p:cNvSpPr/>
          <p:nvPr/>
        </p:nvSpPr>
        <p:spPr>
          <a:xfrm>
            <a:off x="1835696" y="3429000"/>
            <a:ext cx="6120680" cy="2088232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Parenthesis Matching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Evaluate Postfix Expression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Infix to Postfix Conversion  (Reverse Polish Notation)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Function Call (clearly see in recursion)</a:t>
            </a:r>
            <a:endParaRPr lang="th-TH" sz="2000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 Infix to Postfix Conversion</a:t>
            </a:r>
            <a:endParaRPr lang="th-TH" dirty="0"/>
          </a:p>
        </p:txBody>
      </p:sp>
      <p:sp>
        <p:nvSpPr>
          <p:cNvPr id="265232" name="Line 16"/>
          <p:cNvSpPr>
            <a:spLocks noChangeShapeType="1"/>
          </p:cNvSpPr>
          <p:nvPr/>
        </p:nvSpPr>
        <p:spPr bwMode="auto">
          <a:xfrm flipV="1">
            <a:off x="914400" y="1600200"/>
            <a:ext cx="0" cy="7620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sp>
        <p:nvSpPr>
          <p:cNvPr id="80900" name="Text Box 17"/>
          <p:cNvSpPr txBox="1">
            <a:spLocks noChangeArrowheads="1"/>
          </p:cNvSpPr>
          <p:nvPr/>
        </p:nvSpPr>
        <p:spPr bwMode="auto">
          <a:xfrm>
            <a:off x="5181600" y="990600"/>
            <a:ext cx="27305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500">
                <a:solidFill>
                  <a:srgbClr val="0000FF"/>
                </a:solidFill>
                <a:sym typeface="Wingdings" pitchFamily="2" charset="2"/>
              </a:rPr>
              <a:t>ab*c+</a:t>
            </a:r>
            <a:r>
              <a:rPr lang="th-TH" altLang="zh-CN">
                <a:sym typeface="Wingdings" pitchFamily="2" charset="2"/>
              </a:rPr>
              <a:t> </a:t>
            </a:r>
            <a:endParaRPr lang="th-TH">
              <a:sym typeface="Wingdings" pitchFamily="2" charset="2"/>
            </a:endParaRPr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1981200" y="2971800"/>
            <a:ext cx="1706563" cy="2133600"/>
            <a:chOff x="1728" y="1440"/>
            <a:chExt cx="432" cy="192"/>
          </a:xfrm>
        </p:grpSpPr>
        <p:sp>
          <p:nvSpPr>
            <p:cNvPr id="80911" name="Line 2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0912" name="Line 2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0913" name="Line 2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65243" name="Text Box 27"/>
          <p:cNvSpPr txBox="1">
            <a:spLocks noChangeArrowheads="1"/>
          </p:cNvSpPr>
          <p:nvPr/>
        </p:nvSpPr>
        <p:spPr bwMode="auto">
          <a:xfrm>
            <a:off x="678944" y="990600"/>
            <a:ext cx="512763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a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80903" name="Text Box 28"/>
          <p:cNvSpPr txBox="1">
            <a:spLocks noChangeArrowheads="1"/>
          </p:cNvSpPr>
          <p:nvPr/>
        </p:nvSpPr>
        <p:spPr bwMode="auto">
          <a:xfrm>
            <a:off x="5105400" y="2362200"/>
            <a:ext cx="2133600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output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80904" name="Text Box 29"/>
          <p:cNvSpPr txBox="1">
            <a:spLocks noChangeArrowheads="1"/>
          </p:cNvSpPr>
          <p:nvPr/>
        </p:nvSpPr>
        <p:spPr bwMode="auto">
          <a:xfrm>
            <a:off x="2125216" y="5029200"/>
            <a:ext cx="1438672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/>
              <a:t>stack</a:t>
            </a:r>
            <a:endParaRPr lang="th-TH" sz="4500" dirty="0"/>
          </a:p>
        </p:txBody>
      </p:sp>
      <p:sp>
        <p:nvSpPr>
          <p:cNvPr id="265246" name="Text Box 30"/>
          <p:cNvSpPr txBox="1">
            <a:spLocks noChangeArrowheads="1"/>
          </p:cNvSpPr>
          <p:nvPr/>
        </p:nvSpPr>
        <p:spPr bwMode="auto">
          <a:xfrm>
            <a:off x="1240602" y="990600"/>
            <a:ext cx="512762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b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265273" name="Text Box 57"/>
          <p:cNvSpPr txBox="1">
            <a:spLocks noChangeArrowheads="1"/>
          </p:cNvSpPr>
          <p:nvPr/>
        </p:nvSpPr>
        <p:spPr bwMode="auto">
          <a:xfrm>
            <a:off x="1827342" y="974725"/>
            <a:ext cx="512762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c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265278" name="Text Box 62"/>
          <p:cNvSpPr txBox="1">
            <a:spLocks noChangeArrowheads="1"/>
          </p:cNvSpPr>
          <p:nvPr/>
        </p:nvSpPr>
        <p:spPr bwMode="auto">
          <a:xfrm>
            <a:off x="1545402" y="974725"/>
            <a:ext cx="512762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+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265280" name="Text Box 64"/>
          <p:cNvSpPr txBox="1">
            <a:spLocks noChangeArrowheads="1"/>
          </p:cNvSpPr>
          <p:nvPr/>
        </p:nvSpPr>
        <p:spPr bwMode="auto">
          <a:xfrm>
            <a:off x="949454" y="990600"/>
            <a:ext cx="512763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500" dirty="0">
                <a:solidFill>
                  <a:srgbClr val="0000FF"/>
                </a:solidFill>
              </a:rPr>
              <a:t>*</a:t>
            </a:r>
            <a:endParaRPr lang="th-TH" sz="4500" dirty="0">
              <a:solidFill>
                <a:srgbClr val="0000FF"/>
              </a:solidFill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 bwMode="auto">
          <a:xfrm>
            <a:off x="645850" y="1064166"/>
            <a:ext cx="2855228" cy="487362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a typeface="+mj-ea"/>
                <a:cs typeface="Angsana New" pitchFamily="18" charset="-34"/>
              </a:rPr>
              <a:t> </a:t>
            </a:r>
            <a:r>
              <a:rPr lang="en-US" altLang="zh-CN" sz="4500" dirty="0" smtClean="0">
                <a:solidFill>
                  <a:schemeClr val="tx1"/>
                </a:solidFill>
                <a:ea typeface="+mj-ea"/>
                <a:cs typeface="Angsana New" pitchFamily="18" charset="-34"/>
              </a:rPr>
              <a:t>a*</a:t>
            </a:r>
            <a:r>
              <a:rPr lang="en-US" altLang="zh-CN" sz="4500" dirty="0" err="1" smtClean="0">
                <a:solidFill>
                  <a:schemeClr val="tx1"/>
                </a:solidFill>
                <a:ea typeface="+mj-ea"/>
                <a:cs typeface="Angsana New" pitchFamily="18" charset="-34"/>
              </a:rPr>
              <a:t>b+c</a:t>
            </a:r>
            <a:r>
              <a:rPr lang="en-US" altLang="zh-CN" sz="4500" dirty="0" smtClean="0">
                <a:solidFill>
                  <a:schemeClr val="tx1"/>
                </a:solidFill>
                <a:ea typeface="+mj-ea"/>
                <a:cs typeface="Angsana New" pitchFamily="18" charset="-34"/>
              </a:rPr>
              <a:t>     </a:t>
            </a:r>
            <a:r>
              <a:rPr lang="en-US" dirty="0">
                <a:solidFill>
                  <a:srgbClr val="0000FF"/>
                </a:solidFill>
                <a:ea typeface="+mj-ea"/>
                <a:cs typeface="Angsana New" pitchFamily="18" charset="-34"/>
              </a:rPr>
              <a:t>===</a:t>
            </a:r>
            <a:r>
              <a:rPr lang="en-US" dirty="0">
                <a:solidFill>
                  <a:srgbClr val="0000FF"/>
                </a:solidFill>
                <a:ea typeface="+mj-ea"/>
                <a:cs typeface="Angsana New" pitchFamily="18" charset="-34"/>
                <a:sym typeface="Wingdings" pitchFamily="2" charset="2"/>
              </a:rPr>
              <a:t>&gt;</a:t>
            </a:r>
            <a:endParaRPr lang="th-TH" dirty="0">
              <a:solidFill>
                <a:srgbClr val="0000FF"/>
              </a:solidFill>
              <a:ea typeface="+mj-ea"/>
              <a:cs typeface="+mj-cs"/>
              <a:sym typeface="Wingdings" pitchFamily="2" charset="2"/>
            </a:endParaRPr>
          </a:p>
        </p:txBody>
      </p:sp>
      <p:sp>
        <p:nvSpPr>
          <p:cNvPr id="80910" name="Text Box 28"/>
          <p:cNvSpPr txBox="1">
            <a:spLocks noChangeArrowheads="1"/>
          </p:cNvSpPr>
          <p:nvPr/>
        </p:nvSpPr>
        <p:spPr bwMode="auto">
          <a:xfrm>
            <a:off x="3475038" y="1600200"/>
            <a:ext cx="5638800" cy="70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/>
              <a:t>Notice : </a:t>
            </a:r>
            <a:r>
              <a:rPr lang="en-US" sz="2000">
                <a:solidFill>
                  <a:srgbClr val="00B050"/>
                </a:solidFill>
              </a:rPr>
              <a:t/>
            </a:r>
            <a:br>
              <a:rPr lang="en-US" sz="2000">
                <a:solidFill>
                  <a:srgbClr val="00B050"/>
                </a:solidFill>
              </a:rPr>
            </a:br>
            <a:r>
              <a:rPr lang="en-US" sz="2000">
                <a:solidFill>
                  <a:srgbClr val="00B050"/>
                </a:solidFill>
              </a:rPr>
              <a:t>output: operands’ order is the same as input’s.</a:t>
            </a:r>
            <a:endParaRPr lang="th-TH" sz="2000">
              <a:solidFill>
                <a:srgbClr val="00B05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5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2.59259E-6 L 0.43333 0.30995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2652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" y="1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 5.55112E-17 L 0.03333 5.55112E-17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11111E-6 L 0.16667 0.4888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65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" y="2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333 -2.22222E-6 L 0.05833 -2.22222E-6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0116 L 0.40834 0.30879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2652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" y="1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 1.11111E-6 L 0.1 1.11111E-6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667 0.48889 L 0.48039 0.33217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2652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7" y="-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95 0.01227 L 0.09774 0.4912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2652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" y="2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3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 1.11111E-6 L 0.13333 1.11111E-6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0.41979 0.31111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652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" y="1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3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333 1.11111E-6 L 0.2 1.11111E-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2652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6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774 0.49121 L 0.48646 0.31227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2652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" y="-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232" grpId="0" animBg="1"/>
      <p:bldP spid="265232" grpId="1" animBg="1"/>
      <p:bldP spid="265232" grpId="2" animBg="1"/>
      <p:bldP spid="265232" grpId="3" animBg="1"/>
      <p:bldP spid="265232" grpId="4" animBg="1"/>
      <p:bldP spid="265232" grpId="5" animBg="1"/>
      <p:bldP spid="265243" grpId="0"/>
      <p:bldP spid="265246" grpId="0"/>
      <p:bldP spid="265273" grpId="0"/>
      <p:bldP spid="265278" grpId="0"/>
      <p:bldP spid="265278" grpId="1"/>
      <p:bldP spid="265280" grpId="0"/>
      <p:bldP spid="265280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eaLnBrk="1" hangingPunct="1">
              <a:defRPr/>
            </a:pPr>
            <a:r>
              <a:rPr lang="en-US" sz="2000" smtClean="0">
                <a:cs typeface="Angsana New" pitchFamily="18" charset="-34"/>
              </a:rPr>
              <a:t>Infix to Postfix Conversion</a:t>
            </a:r>
            <a:r>
              <a:rPr lang="en-US" sz="4000" smtClean="0">
                <a:cs typeface="Angsana New" pitchFamily="18" charset="-34"/>
              </a:rPr>
              <a:t> </a:t>
            </a:r>
            <a:r>
              <a:rPr lang="en-US" smtClean="0">
                <a:cs typeface="Angsana New" pitchFamily="18" charset="-34"/>
              </a:rPr>
              <a:t>a*b+c</a:t>
            </a:r>
            <a:r>
              <a:rPr lang="en-US" sz="3000" smtClean="0">
                <a:cs typeface="Angsana New" pitchFamily="18" charset="-34"/>
              </a:rPr>
              <a:t>  ----</a:t>
            </a:r>
            <a:r>
              <a:rPr lang="en-US" sz="3000" smtClean="0">
                <a:cs typeface="Angsana New" pitchFamily="18" charset="-34"/>
                <a:sym typeface="Wingdings" pitchFamily="2" charset="2"/>
              </a:rPr>
              <a:t> &gt;</a:t>
            </a:r>
            <a:endParaRPr lang="th-TH" sz="3000" smtClean="0"/>
          </a:p>
        </p:txBody>
      </p:sp>
      <p:sp>
        <p:nvSpPr>
          <p:cNvPr id="2560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46856" y="1600200"/>
            <a:ext cx="8229600" cy="4525963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input</a:t>
            </a:r>
            <a:r>
              <a:rPr lang="en-US" dirty="0" smtClean="0">
                <a:latin typeface="Comic Sans MS" pitchFamily="66" charset="0"/>
                <a:cs typeface="Cordia New" pitchFamily="34" charset="-34"/>
              </a:rPr>
              <a:t>:	       stack:            output: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b+c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			</a:t>
            </a: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3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b+c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  *			</a:t>
            </a:r>
            <a:r>
              <a:rPr lang="en-US" sz="3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3600" dirty="0" smtClean="0">
              <a:solidFill>
                <a:srgbClr val="0000FF"/>
              </a:solidFill>
              <a:latin typeface="Comic Sans MS" pitchFamily="66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a*</a:t>
            </a:r>
            <a:r>
              <a:rPr lang="en-US" sz="3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+c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  *			</a:t>
            </a:r>
            <a:r>
              <a:rPr lang="en-US" sz="3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3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endParaRPr lang="th-TH" sz="3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a*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3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3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</a:t>
            </a:r>
            <a:endParaRPr lang="th-TH" sz="3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a*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b+</a:t>
            </a:r>
            <a:r>
              <a:rPr lang="en-US" sz="3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3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3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endParaRPr lang="th-TH" sz="3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3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a*</a:t>
            </a:r>
            <a:r>
              <a:rPr lang="en-US" sz="3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b+c</a:t>
            </a:r>
            <a:r>
              <a:rPr lang="en-US" sz="3600" dirty="0" smtClean="0">
                <a:latin typeface="Comic Sans MS" pitchFamily="66" charset="0"/>
                <a:cs typeface="Cordia New" pitchFamily="34" charset="-34"/>
              </a:rPr>
              <a:t>					</a:t>
            </a:r>
            <a:r>
              <a:rPr lang="en-US" sz="3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3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sz="3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</a:t>
            </a:r>
            <a:endParaRPr lang="th-TH" sz="3600" dirty="0" smtClean="0">
              <a:solidFill>
                <a:srgbClr val="FF0000"/>
              </a:solidFill>
              <a:latin typeface="Comic Sans MS" pitchFamily="66" charset="0"/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276600" y="2286000"/>
            <a:ext cx="685800" cy="304800"/>
            <a:chOff x="1728" y="1440"/>
            <a:chExt cx="432" cy="192"/>
          </a:xfrm>
        </p:grpSpPr>
        <p:sp>
          <p:nvSpPr>
            <p:cNvPr id="81947" name="Line 4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8" name="Line 5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9" name="Line 6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3" name="Group 8"/>
          <p:cNvGrpSpPr>
            <a:grpSpLocks/>
          </p:cNvGrpSpPr>
          <p:nvPr/>
        </p:nvGrpSpPr>
        <p:grpSpPr bwMode="auto">
          <a:xfrm>
            <a:off x="3276600" y="2819400"/>
            <a:ext cx="685800" cy="304800"/>
            <a:chOff x="1728" y="1440"/>
            <a:chExt cx="432" cy="192"/>
          </a:xfrm>
        </p:grpSpPr>
        <p:sp>
          <p:nvSpPr>
            <p:cNvPr id="81944" name="Line 9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5" name="Line 10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6" name="Line 11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3276600" y="3429000"/>
            <a:ext cx="685800" cy="304800"/>
            <a:chOff x="1728" y="1440"/>
            <a:chExt cx="432" cy="192"/>
          </a:xfrm>
        </p:grpSpPr>
        <p:sp>
          <p:nvSpPr>
            <p:cNvPr id="81941" name="Line 1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2" name="Line 1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3" name="Line 1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3276600" y="4114800"/>
            <a:ext cx="685800" cy="304800"/>
            <a:chOff x="1728" y="1440"/>
            <a:chExt cx="432" cy="192"/>
          </a:xfrm>
        </p:grpSpPr>
        <p:sp>
          <p:nvSpPr>
            <p:cNvPr id="81938" name="Line 17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39" name="Line 18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40" name="Line 19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6" name="Group 20"/>
          <p:cNvGrpSpPr>
            <a:grpSpLocks/>
          </p:cNvGrpSpPr>
          <p:nvPr/>
        </p:nvGrpSpPr>
        <p:grpSpPr bwMode="auto">
          <a:xfrm>
            <a:off x="3276600" y="4724400"/>
            <a:ext cx="685800" cy="304800"/>
            <a:chOff x="1728" y="1440"/>
            <a:chExt cx="432" cy="192"/>
          </a:xfrm>
        </p:grpSpPr>
        <p:sp>
          <p:nvSpPr>
            <p:cNvPr id="81935" name="Line 21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36" name="Line 22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37" name="Line 23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7" name="Group 24"/>
          <p:cNvGrpSpPr>
            <a:grpSpLocks/>
          </p:cNvGrpSpPr>
          <p:nvPr/>
        </p:nvGrpSpPr>
        <p:grpSpPr bwMode="auto">
          <a:xfrm>
            <a:off x="3276600" y="5334000"/>
            <a:ext cx="685800" cy="304800"/>
            <a:chOff x="1728" y="1440"/>
            <a:chExt cx="432" cy="192"/>
          </a:xfrm>
        </p:grpSpPr>
        <p:sp>
          <p:nvSpPr>
            <p:cNvPr id="81932" name="Line 2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33" name="Line 2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1934" name="Line 2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56028" name="Line 28"/>
          <p:cNvSpPr>
            <a:spLocks noChangeShapeType="1"/>
          </p:cNvSpPr>
          <p:nvPr/>
        </p:nvSpPr>
        <p:spPr bwMode="auto">
          <a:xfrm flipV="1">
            <a:off x="1828800" y="5638800"/>
            <a:ext cx="0" cy="381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sp>
        <p:nvSpPr>
          <p:cNvPr id="256029" name="Text Box 29"/>
          <p:cNvSpPr txBox="1">
            <a:spLocks noChangeArrowheads="1"/>
          </p:cNvSpPr>
          <p:nvPr/>
        </p:nvSpPr>
        <p:spPr bwMode="auto">
          <a:xfrm>
            <a:off x="6172200" y="196850"/>
            <a:ext cx="1828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400">
                <a:solidFill>
                  <a:srgbClr val="0000FF"/>
                </a:solidFill>
                <a:sym typeface="Wingdings" pitchFamily="2" charset="2"/>
              </a:rPr>
              <a:t>ab*c+</a:t>
            </a:r>
            <a:endParaRPr lang="th-TH" sz="4400">
              <a:solidFill>
                <a:srgbClr val="0000FF"/>
              </a:solidFill>
              <a:sym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6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6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6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56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56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56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56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56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56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8" grpId="0" animBg="1"/>
      <p:bldP spid="2560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165891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D"/>
              </a:clrFrom>
              <a:clrTo>
                <a:srgbClr val="FFFF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139952" y="2420888"/>
            <a:ext cx="904875" cy="247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3203848" y="5085184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mic Sans MS" pitchFamily="66" charset="0"/>
              </a:rPr>
              <a:t>Pick ONE ?          Which one ? </a:t>
            </a:r>
            <a:endParaRPr lang="th-TH" dirty="0">
              <a:solidFill>
                <a:schemeClr val="tx1">
                  <a:lumMod val="50000"/>
                  <a:lumOff val="50000"/>
                </a:schemeClr>
              </a:solidFill>
              <a:latin typeface="Comic Sans MS" pitchFamily="66" charset="0"/>
            </a:endParaRPr>
          </a:p>
        </p:txBody>
      </p:sp>
      <p:grpSp>
        <p:nvGrpSpPr>
          <p:cNvPr id="8" name="Group 42"/>
          <p:cNvGrpSpPr/>
          <p:nvPr/>
        </p:nvGrpSpPr>
        <p:grpSpPr>
          <a:xfrm>
            <a:off x="4932040" y="2420888"/>
            <a:ext cx="2057822" cy="461665"/>
            <a:chOff x="5436096" y="2348880"/>
            <a:chExt cx="2300040" cy="461665"/>
          </a:xfrm>
        </p:grpSpPr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>
              <a:off x="5881382" y="2348880"/>
              <a:ext cx="185475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Top</a:t>
              </a:r>
              <a:r>
                <a:rPr lang="en-US" sz="2400" b="1" dirty="0" smtClean="0">
                  <a:solidFill>
                    <a:srgbClr val="0000FF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of the stack</a:t>
              </a:r>
              <a:endPara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436096" y="2564904"/>
              <a:ext cx="43204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923928" y="1844824"/>
            <a:ext cx="536861" cy="533673"/>
            <a:chOff x="3923928" y="1844824"/>
            <a:chExt cx="536861" cy="533673"/>
          </a:xfrm>
        </p:grpSpPr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3923928" y="1916832"/>
              <a:ext cx="52129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pop</a:t>
              </a:r>
            </a:p>
          </p:txBody>
        </p:sp>
        <p:sp>
          <p:nvSpPr>
            <p:cNvPr id="25" name="Freeform 24"/>
            <p:cNvSpPr/>
            <p:nvPr/>
          </p:nvSpPr>
          <p:spPr>
            <a:xfrm>
              <a:off x="3923928" y="1844824"/>
              <a:ext cx="536861" cy="391749"/>
            </a:xfrm>
            <a:custGeom>
              <a:avLst/>
              <a:gdLst>
                <a:gd name="connsiteX0" fmla="*/ 358346 w 358346"/>
                <a:gd name="connsiteY0" fmla="*/ 308919 h 308919"/>
                <a:gd name="connsiteX1" fmla="*/ 321276 w 358346"/>
                <a:gd name="connsiteY1" fmla="*/ 172995 h 308919"/>
                <a:gd name="connsiteX2" fmla="*/ 222422 w 358346"/>
                <a:gd name="connsiteY2" fmla="*/ 49427 h 308919"/>
                <a:gd name="connsiteX3" fmla="*/ 0 w 358346"/>
                <a:gd name="connsiteY3" fmla="*/ 0 h 30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46" h="308919">
                  <a:moveTo>
                    <a:pt x="358346" y="308919"/>
                  </a:moveTo>
                  <a:cubicBezTo>
                    <a:pt x="351138" y="262581"/>
                    <a:pt x="343930" y="216244"/>
                    <a:pt x="321276" y="172995"/>
                  </a:cubicBezTo>
                  <a:cubicBezTo>
                    <a:pt x="298622" y="129746"/>
                    <a:pt x="275968" y="78259"/>
                    <a:pt x="222422" y="49427"/>
                  </a:cubicBezTo>
                  <a:cubicBezTo>
                    <a:pt x="168876" y="20595"/>
                    <a:pt x="84438" y="10297"/>
                    <a:pt x="0" y="0"/>
                  </a:cubicBez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716016" y="1772816"/>
            <a:ext cx="766302" cy="504055"/>
            <a:chOff x="4716016" y="1772816"/>
            <a:chExt cx="766302" cy="504055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4860032" y="1772816"/>
              <a:ext cx="62228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push</a:t>
              </a:r>
              <a:endParaRPr lang="th-TH" sz="24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27" name="Freeform 26"/>
            <p:cNvSpPr/>
            <p:nvPr/>
          </p:nvSpPr>
          <p:spPr>
            <a:xfrm>
              <a:off x="4716016" y="1841156"/>
              <a:ext cx="387325" cy="435715"/>
            </a:xfrm>
            <a:custGeom>
              <a:avLst/>
              <a:gdLst>
                <a:gd name="connsiteX0" fmla="*/ 333633 w 333633"/>
                <a:gd name="connsiteY0" fmla="*/ 0 h 358346"/>
                <a:gd name="connsiteX1" fmla="*/ 185351 w 333633"/>
                <a:gd name="connsiteY1" fmla="*/ 37070 h 358346"/>
                <a:gd name="connsiteX2" fmla="*/ 61784 w 333633"/>
                <a:gd name="connsiteY2" fmla="*/ 172994 h 358346"/>
                <a:gd name="connsiteX3" fmla="*/ 0 w 333633"/>
                <a:gd name="connsiteY3" fmla="*/ 358346 h 35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633" h="358346">
                  <a:moveTo>
                    <a:pt x="333633" y="0"/>
                  </a:moveTo>
                  <a:cubicBezTo>
                    <a:pt x="282146" y="4119"/>
                    <a:pt x="230659" y="8238"/>
                    <a:pt x="185351" y="37070"/>
                  </a:cubicBezTo>
                  <a:cubicBezTo>
                    <a:pt x="140043" y="65902"/>
                    <a:pt x="92676" y="119448"/>
                    <a:pt x="61784" y="172994"/>
                  </a:cubicBezTo>
                  <a:cubicBezTo>
                    <a:pt x="30892" y="226540"/>
                    <a:pt x="15446" y="292443"/>
                    <a:pt x="0" y="358346"/>
                  </a:cubicBez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3203848" y="5445224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mic Sans MS" pitchFamily="66" charset="0"/>
              </a:rPr>
              <a:t>Insert ONE ?	  Where? </a:t>
            </a:r>
            <a:endParaRPr lang="th-TH" dirty="0">
              <a:solidFill>
                <a:schemeClr val="tx1">
                  <a:lumMod val="50000"/>
                  <a:lumOff val="50000"/>
                </a:schemeClr>
              </a:solidFill>
              <a:latin typeface="Comic Sans MS" pitchFamily="66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364088" y="3356992"/>
            <a:ext cx="16402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LIFO</a:t>
            </a:r>
          </a:p>
          <a:p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ast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irst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</a:t>
            </a:r>
            <a:endParaRPr lang="th-T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51520" y="6248345"/>
            <a:ext cx="20562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http://www.clipartpanda.com</a:t>
            </a:r>
            <a:endParaRPr lang="th-TH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9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 eaLnBrk="1" hangingPunct="1">
              <a:defRPr/>
            </a:pPr>
            <a:r>
              <a:rPr lang="en-US" sz="2000" smtClean="0">
                <a:cs typeface="Angsana New" pitchFamily="18" charset="-34"/>
              </a:rPr>
              <a:t>Infix to Postfix Conversion</a:t>
            </a:r>
            <a:r>
              <a:rPr lang="en-US" sz="4000" smtClean="0">
                <a:cs typeface="Angsana New" pitchFamily="18" charset="-34"/>
              </a:rPr>
              <a:t> </a:t>
            </a:r>
            <a:r>
              <a:rPr lang="en-US" smtClean="0">
                <a:cs typeface="Angsana New" pitchFamily="18" charset="-34"/>
              </a:rPr>
              <a:t>a+b*c</a:t>
            </a:r>
            <a:r>
              <a:rPr lang="en-US" sz="3000" smtClean="0">
                <a:cs typeface="Angsana New" pitchFamily="18" charset="-34"/>
              </a:rPr>
              <a:t>  ----</a:t>
            </a:r>
            <a:r>
              <a:rPr lang="en-US" sz="3000" smtClean="0">
                <a:cs typeface="Angsana New" pitchFamily="18" charset="-34"/>
                <a:sym typeface="Wingdings" pitchFamily="2" charset="2"/>
              </a:rPr>
              <a:t> &gt;</a:t>
            </a:r>
            <a:endParaRPr lang="th-TH" sz="3000" smtClean="0"/>
          </a:p>
        </p:txBody>
      </p:sp>
      <p:sp>
        <p:nvSpPr>
          <p:cNvPr id="258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539552" y="1600200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8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input</a:t>
            </a:r>
            <a:r>
              <a:rPr lang="en-US" sz="2800" dirty="0" smtClean="0">
                <a:latin typeface="Comic Sans MS" pitchFamily="66" charset="0"/>
                <a:cs typeface="Cordia New" pitchFamily="34" charset="-34"/>
              </a:rPr>
              <a:t>:      stack:              output:</a:t>
            </a: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		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</a:t>
            </a: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2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2600" dirty="0" smtClean="0">
              <a:solidFill>
                <a:srgbClr val="0000FF"/>
              </a:solidFill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endParaRPr lang="en-US" sz="2600" dirty="0" smtClean="0">
              <a:solidFill>
                <a:srgbClr val="FF000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  *</a:t>
            </a:r>
            <a:endParaRPr lang="th-TH" sz="2600" dirty="0" smtClean="0"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c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endParaRPr lang="en-US" sz="2600" dirty="0" smtClean="0">
              <a:solidFill>
                <a:srgbClr val="0000FF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  *</a:t>
            </a:r>
            <a:endParaRPr lang="th-TH" sz="2600" dirty="0" smtClean="0"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  +	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	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*+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362200" y="2133600"/>
            <a:ext cx="685800" cy="304800"/>
            <a:chOff x="1728" y="1440"/>
            <a:chExt cx="432" cy="192"/>
          </a:xfrm>
        </p:grpSpPr>
        <p:sp>
          <p:nvSpPr>
            <p:cNvPr id="82971" name="Line 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72" name="Line 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73" name="Line 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3" name="Group 8"/>
          <p:cNvGrpSpPr>
            <a:grpSpLocks/>
          </p:cNvGrpSpPr>
          <p:nvPr/>
        </p:nvGrpSpPr>
        <p:grpSpPr bwMode="auto">
          <a:xfrm>
            <a:off x="2362200" y="2667000"/>
            <a:ext cx="685800" cy="304800"/>
            <a:chOff x="1728" y="1440"/>
            <a:chExt cx="432" cy="192"/>
          </a:xfrm>
        </p:grpSpPr>
        <p:sp>
          <p:nvSpPr>
            <p:cNvPr id="82968" name="Line 9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9" name="Line 10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70" name="Line 11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2362200" y="3200400"/>
            <a:ext cx="685800" cy="304800"/>
            <a:chOff x="1728" y="1440"/>
            <a:chExt cx="432" cy="192"/>
          </a:xfrm>
        </p:grpSpPr>
        <p:sp>
          <p:nvSpPr>
            <p:cNvPr id="82965" name="Line 1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6" name="Line 1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7" name="Line 1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2362200" y="4572000"/>
            <a:ext cx="685800" cy="762000"/>
            <a:chOff x="1728" y="1440"/>
            <a:chExt cx="432" cy="192"/>
          </a:xfrm>
        </p:grpSpPr>
        <p:sp>
          <p:nvSpPr>
            <p:cNvPr id="82962" name="Line 17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3" name="Line 18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4" name="Line 19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6" name="Group 20"/>
          <p:cNvGrpSpPr>
            <a:grpSpLocks/>
          </p:cNvGrpSpPr>
          <p:nvPr/>
        </p:nvGrpSpPr>
        <p:grpSpPr bwMode="auto">
          <a:xfrm>
            <a:off x="2362200" y="3657600"/>
            <a:ext cx="685800" cy="762000"/>
            <a:chOff x="1728" y="1440"/>
            <a:chExt cx="432" cy="192"/>
          </a:xfrm>
        </p:grpSpPr>
        <p:sp>
          <p:nvSpPr>
            <p:cNvPr id="82959" name="Line 21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0" name="Line 22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61" name="Line 23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7" name="Group 24"/>
          <p:cNvGrpSpPr>
            <a:grpSpLocks/>
          </p:cNvGrpSpPr>
          <p:nvPr/>
        </p:nvGrpSpPr>
        <p:grpSpPr bwMode="auto">
          <a:xfrm>
            <a:off x="2362200" y="5638800"/>
            <a:ext cx="685800" cy="304800"/>
            <a:chOff x="1728" y="1440"/>
            <a:chExt cx="432" cy="192"/>
          </a:xfrm>
        </p:grpSpPr>
        <p:sp>
          <p:nvSpPr>
            <p:cNvPr id="82956" name="Line 2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57" name="Line 2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2958" name="Line 2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82954" name="Line 28"/>
          <p:cNvSpPr>
            <a:spLocks noChangeShapeType="1"/>
          </p:cNvSpPr>
          <p:nvPr/>
        </p:nvSpPr>
        <p:spPr bwMode="auto">
          <a:xfrm flipV="1">
            <a:off x="1524000" y="5791200"/>
            <a:ext cx="0" cy="381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sp>
        <p:nvSpPr>
          <p:cNvPr id="258078" name="Text Box 30"/>
          <p:cNvSpPr txBox="1">
            <a:spLocks noChangeArrowheads="1"/>
          </p:cNvSpPr>
          <p:nvPr/>
        </p:nvSpPr>
        <p:spPr bwMode="auto">
          <a:xfrm>
            <a:off x="6172200" y="196850"/>
            <a:ext cx="1752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4400">
                <a:solidFill>
                  <a:srgbClr val="0000FF"/>
                </a:solidFill>
                <a:sym typeface="Wingdings" pitchFamily="2" charset="2"/>
              </a:rPr>
              <a:t>abc*+</a:t>
            </a:r>
            <a:endParaRPr lang="th-TH" sz="4400">
              <a:solidFill>
                <a:srgbClr val="0000FF"/>
              </a:solidFill>
              <a:sym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8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8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8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8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8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8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580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58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58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580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8051" grpId="0" build="p"/>
      <p:bldP spid="25807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cs typeface="Angsana New" pitchFamily="18" charset="-34"/>
              </a:rPr>
              <a:t>Infix to Postfix Conversion</a:t>
            </a:r>
            <a:endParaRPr lang="th-TH" dirty="0"/>
          </a:p>
        </p:txBody>
      </p:sp>
      <p:sp>
        <p:nvSpPr>
          <p:cNvPr id="2590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83568" y="1295400"/>
            <a:ext cx="5400600" cy="4525963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18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input</a:t>
            </a:r>
            <a:r>
              <a:rPr lang="en-US" sz="1800" dirty="0" smtClean="0">
                <a:latin typeface="Comic Sans MS" pitchFamily="66" charset="0"/>
                <a:cs typeface="Cordia New" pitchFamily="34" charset="-34"/>
              </a:rPr>
              <a:t>:		stack:              output: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*c-d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</a:t>
            </a: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*c-d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  +		</a:t>
            </a:r>
            <a:r>
              <a:rPr lang="en-US" sz="2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endParaRPr lang="th-TH" sz="2600" dirty="0" smtClean="0">
              <a:solidFill>
                <a:srgbClr val="0000FF"/>
              </a:solidFill>
              <a:latin typeface="Comic Sans MS" pitchFamily="66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*c-d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  +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b</a:t>
            </a:r>
            <a:endParaRPr lang="en-US" sz="2600" dirty="0" smtClean="0">
              <a:solidFill>
                <a:srgbClr val="FF000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  *</a:t>
            </a:r>
            <a:endParaRPr lang="th-TH" sz="2600" dirty="0" smtClean="0">
              <a:latin typeface="Comic Sans MS" pitchFamily="66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c-d</a:t>
            </a:r>
            <a:r>
              <a:rPr lang="en-US" sz="2600" dirty="0" smtClean="0">
                <a:solidFill>
                  <a:schemeClr val="bg2"/>
                </a:solidFill>
                <a:latin typeface="Comic Sans MS" pitchFamily="66" charset="0"/>
                <a:cs typeface="Cordia New" pitchFamily="34" charset="-34"/>
              </a:rPr>
              <a:t>	  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+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endParaRPr lang="en-US" sz="2600" dirty="0" smtClean="0">
              <a:solidFill>
                <a:srgbClr val="0000FF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		  *</a:t>
            </a:r>
            <a:endParaRPr lang="th-TH" sz="2600" dirty="0" smtClean="0">
              <a:latin typeface="Comic Sans MS" pitchFamily="66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-d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  +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26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-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d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	  -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*+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d	  </a:t>
            </a:r>
            <a:r>
              <a:rPr lang="en-US" sz="2600" dirty="0" smtClean="0">
                <a:latin typeface="Comic Sans MS" pitchFamily="66" charset="0"/>
                <a:cs typeface="Cordia New" pitchFamily="34" charset="-34"/>
              </a:rPr>
              <a:t>-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d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6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sz="26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*c-d			</a:t>
            </a:r>
            <a:r>
              <a:rPr lang="en-US" sz="26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6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</a:t>
            </a:r>
            <a:r>
              <a:rPr lang="en-US" sz="26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-</a:t>
            </a:r>
            <a:endParaRPr lang="th-TH" sz="2600" dirty="0" smtClean="0">
              <a:solidFill>
                <a:srgbClr val="FF0000"/>
              </a:solidFill>
              <a:latin typeface="Comic Sans MS" pitchFamily="66" charset="0"/>
            </a:endParaRP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514600" y="1981200"/>
            <a:ext cx="685800" cy="304800"/>
            <a:chOff x="1728" y="1440"/>
            <a:chExt cx="432" cy="192"/>
          </a:xfrm>
        </p:grpSpPr>
        <p:sp>
          <p:nvSpPr>
            <p:cNvPr id="84004" name="Line 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4005" name="Line 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4006" name="Line 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3" name="Group 12"/>
          <p:cNvGrpSpPr>
            <a:grpSpLocks/>
          </p:cNvGrpSpPr>
          <p:nvPr/>
        </p:nvGrpSpPr>
        <p:grpSpPr bwMode="auto">
          <a:xfrm>
            <a:off x="2514600" y="1600200"/>
            <a:ext cx="685800" cy="304800"/>
            <a:chOff x="1728" y="1440"/>
            <a:chExt cx="432" cy="192"/>
          </a:xfrm>
        </p:grpSpPr>
        <p:sp>
          <p:nvSpPr>
            <p:cNvPr id="84001" name="Line 1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4002" name="Line 1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4003" name="Line 1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4" name="Group 20"/>
          <p:cNvGrpSpPr>
            <a:grpSpLocks/>
          </p:cNvGrpSpPr>
          <p:nvPr/>
        </p:nvGrpSpPr>
        <p:grpSpPr bwMode="auto">
          <a:xfrm>
            <a:off x="2514600" y="2819400"/>
            <a:ext cx="685800" cy="685800"/>
            <a:chOff x="1728" y="1440"/>
            <a:chExt cx="432" cy="192"/>
          </a:xfrm>
        </p:grpSpPr>
        <p:sp>
          <p:nvSpPr>
            <p:cNvPr id="83998" name="Line 21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9" name="Line 22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4000" name="Line 23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5" name="Group 24"/>
          <p:cNvGrpSpPr>
            <a:grpSpLocks/>
          </p:cNvGrpSpPr>
          <p:nvPr/>
        </p:nvGrpSpPr>
        <p:grpSpPr bwMode="auto">
          <a:xfrm>
            <a:off x="2514600" y="5334000"/>
            <a:ext cx="685800" cy="304800"/>
            <a:chOff x="1728" y="1440"/>
            <a:chExt cx="432" cy="192"/>
          </a:xfrm>
        </p:grpSpPr>
        <p:sp>
          <p:nvSpPr>
            <p:cNvPr id="83995" name="Line 2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6" name="Line 2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7" name="Line 2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83975" name="Line 28"/>
          <p:cNvSpPr>
            <a:spLocks noChangeShapeType="1"/>
          </p:cNvSpPr>
          <p:nvPr/>
        </p:nvSpPr>
        <p:spPr bwMode="auto">
          <a:xfrm flipV="1">
            <a:off x="1981200" y="5486400"/>
            <a:ext cx="0" cy="381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sp>
        <p:nvSpPr>
          <p:cNvPr id="259101" name="Text Box 29"/>
          <p:cNvSpPr txBox="1">
            <a:spLocks noChangeArrowheads="1"/>
          </p:cNvSpPr>
          <p:nvPr/>
        </p:nvSpPr>
        <p:spPr bwMode="auto">
          <a:xfrm>
            <a:off x="6629400" y="914400"/>
            <a:ext cx="19050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>
                <a:solidFill>
                  <a:srgbClr val="0000FF"/>
                </a:solidFill>
                <a:sym typeface="Wingdings" pitchFamily="2" charset="2"/>
              </a:rPr>
              <a:t>abc*+d-</a:t>
            </a:r>
            <a:endParaRPr lang="th-TH" sz="3600">
              <a:solidFill>
                <a:srgbClr val="0000FF"/>
              </a:solidFill>
              <a:sym typeface="Wingdings" pitchFamily="2" charset="2"/>
            </a:endParaRPr>
          </a:p>
        </p:txBody>
      </p:sp>
      <p:grpSp>
        <p:nvGrpSpPr>
          <p:cNvPr id="6" name="Group 30"/>
          <p:cNvGrpSpPr>
            <a:grpSpLocks/>
          </p:cNvGrpSpPr>
          <p:nvPr/>
        </p:nvGrpSpPr>
        <p:grpSpPr bwMode="auto">
          <a:xfrm>
            <a:off x="2514600" y="3581400"/>
            <a:ext cx="685800" cy="762000"/>
            <a:chOff x="1728" y="1440"/>
            <a:chExt cx="432" cy="192"/>
          </a:xfrm>
        </p:grpSpPr>
        <p:sp>
          <p:nvSpPr>
            <p:cNvPr id="83992" name="Line 31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3" name="Line 32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4" name="Line 33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7" name="Group 34"/>
          <p:cNvGrpSpPr>
            <a:grpSpLocks/>
          </p:cNvGrpSpPr>
          <p:nvPr/>
        </p:nvGrpSpPr>
        <p:grpSpPr bwMode="auto">
          <a:xfrm>
            <a:off x="2514600" y="2438400"/>
            <a:ext cx="685800" cy="304800"/>
            <a:chOff x="1728" y="1440"/>
            <a:chExt cx="432" cy="192"/>
          </a:xfrm>
        </p:grpSpPr>
        <p:sp>
          <p:nvSpPr>
            <p:cNvPr id="83989" name="Line 3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0" name="Line 3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91" name="Line 3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8" name="Group 38"/>
          <p:cNvGrpSpPr>
            <a:grpSpLocks/>
          </p:cNvGrpSpPr>
          <p:nvPr/>
        </p:nvGrpSpPr>
        <p:grpSpPr bwMode="auto">
          <a:xfrm>
            <a:off x="2514600" y="4419600"/>
            <a:ext cx="685800" cy="304800"/>
            <a:chOff x="1728" y="1440"/>
            <a:chExt cx="432" cy="192"/>
          </a:xfrm>
        </p:grpSpPr>
        <p:sp>
          <p:nvSpPr>
            <p:cNvPr id="83986" name="Line 39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87" name="Line 40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88" name="Line 41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9" name="Group 42"/>
          <p:cNvGrpSpPr>
            <a:grpSpLocks/>
          </p:cNvGrpSpPr>
          <p:nvPr/>
        </p:nvGrpSpPr>
        <p:grpSpPr bwMode="auto">
          <a:xfrm>
            <a:off x="2514600" y="4876800"/>
            <a:ext cx="685800" cy="304800"/>
            <a:chOff x="1728" y="1440"/>
            <a:chExt cx="432" cy="192"/>
          </a:xfrm>
        </p:grpSpPr>
        <p:sp>
          <p:nvSpPr>
            <p:cNvPr id="83983" name="Line 4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84" name="Line 4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3985" name="Line 4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38" name="Rectangle 2"/>
          <p:cNvSpPr txBox="1">
            <a:spLocks noChangeArrowheads="1"/>
          </p:cNvSpPr>
          <p:nvPr/>
        </p:nvSpPr>
        <p:spPr bwMode="auto">
          <a:xfrm>
            <a:off x="5220072" y="980728"/>
            <a:ext cx="2286000" cy="487362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>
              <a:defRPr/>
            </a:pPr>
            <a:r>
              <a:rPr lang="en-US" dirty="0">
                <a:ea typeface="+mj-ea"/>
              </a:rPr>
              <a:t>a+b*c-d =</a:t>
            </a:r>
            <a:r>
              <a:rPr lang="en-US" dirty="0">
                <a:ea typeface="+mj-ea"/>
                <a:sym typeface="Wingdings" pitchFamily="2" charset="2"/>
              </a:rPr>
              <a:t>&gt;</a:t>
            </a:r>
            <a:endParaRPr lang="th-TH" dirty="0"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9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59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59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59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59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59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59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590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590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590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0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590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075" grpId="0" build="p"/>
      <p:bldP spid="25910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>
              <a:defRPr/>
            </a:pPr>
            <a:r>
              <a:rPr lang="en-US" sz="2200" dirty="0" smtClean="0">
                <a:cs typeface="Angsana New" pitchFamily="18" charset="-34"/>
              </a:rPr>
              <a:t>                              Infix to Postfix Conversion</a:t>
            </a:r>
            <a:r>
              <a:rPr lang="en-US" dirty="0" smtClean="0">
                <a:cs typeface="Angsana New" pitchFamily="18" charset="-34"/>
              </a:rPr>
              <a:t>  </a:t>
            </a:r>
            <a:endParaRPr lang="th-TH" dirty="0" smtClean="0">
              <a:sym typeface="Wingdings" pitchFamily="2" charset="2"/>
            </a:endParaRPr>
          </a:p>
        </p:txBody>
      </p:sp>
      <p:sp>
        <p:nvSpPr>
          <p:cNvPr id="262147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560" y="1295400"/>
            <a:ext cx="5601816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zh-CN" sz="2400" dirty="0" smtClean="0">
              <a:solidFill>
                <a:srgbClr val="FF000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th-TH" altLang="zh-CN" sz="2400" dirty="0" smtClean="0">
                <a:latin typeface="Comic Sans MS" pitchFamily="66" charset="0"/>
              </a:rPr>
              <a:t> 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	+	</a:t>
            </a:r>
            <a:r>
              <a:rPr lang="en-US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ab</a:t>
            </a:r>
            <a:endParaRPr lang="en-US" sz="2400" dirty="0" smtClean="0">
              <a:solidFill>
                <a:srgbClr val="FF000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*</a:t>
            </a: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 	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+</a:t>
            </a:r>
            <a:r>
              <a:rPr lang="en-US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</a:t>
            </a:r>
            <a:r>
              <a:rPr lang="en-US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c</a:t>
            </a:r>
            <a:endParaRPr lang="th-TH" sz="24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-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*+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</a:t>
            </a:r>
          </a:p>
          <a:p>
            <a:pPr eaLnBrk="1" hangingPunct="1">
              <a:buFontTx/>
              <a:buNone/>
            </a:pP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				(</a:t>
            </a:r>
            <a:endParaRPr lang="th-TH" sz="2400" dirty="0" smtClean="0"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(d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d</a:t>
            </a:r>
          </a:p>
          <a:p>
            <a:pPr eaLnBrk="1" hangingPunct="1">
              <a:buFontTx/>
              <a:buNone/>
            </a:pP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/</a:t>
            </a:r>
          </a:p>
          <a:p>
            <a:pPr eaLnBrk="1" hangingPunct="1">
              <a:buFontTx/>
              <a:buNone/>
            </a:pP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(</a:t>
            </a: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/</a:t>
            </a:r>
            <a:r>
              <a:rPr lang="en-US" altLang="zh-CN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e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e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00400" y="3124200"/>
            <a:ext cx="685800" cy="304800"/>
            <a:chOff x="1728" y="1440"/>
            <a:chExt cx="432" cy="192"/>
          </a:xfrm>
        </p:grpSpPr>
        <p:sp>
          <p:nvSpPr>
            <p:cNvPr id="85015" name="Line 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6" name="Line 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7" name="Line 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3" name="Group 8"/>
          <p:cNvGrpSpPr>
            <a:grpSpLocks/>
          </p:cNvGrpSpPr>
          <p:nvPr/>
        </p:nvGrpSpPr>
        <p:grpSpPr bwMode="auto">
          <a:xfrm>
            <a:off x="3200400" y="1828800"/>
            <a:ext cx="685800" cy="304800"/>
            <a:chOff x="1728" y="1440"/>
            <a:chExt cx="432" cy="192"/>
          </a:xfrm>
        </p:grpSpPr>
        <p:sp>
          <p:nvSpPr>
            <p:cNvPr id="85012" name="Line 9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3" name="Line 10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4" name="Line 11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4" name="Group 12"/>
          <p:cNvGrpSpPr>
            <a:grpSpLocks/>
          </p:cNvGrpSpPr>
          <p:nvPr/>
        </p:nvGrpSpPr>
        <p:grpSpPr bwMode="auto">
          <a:xfrm>
            <a:off x="3200400" y="2286000"/>
            <a:ext cx="685800" cy="685800"/>
            <a:chOff x="1728" y="1440"/>
            <a:chExt cx="432" cy="192"/>
          </a:xfrm>
        </p:grpSpPr>
        <p:sp>
          <p:nvSpPr>
            <p:cNvPr id="85009" name="Line 1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0" name="Line 1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11" name="Line 1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62165" name="Text Box 21"/>
          <p:cNvSpPr txBox="1">
            <a:spLocks noChangeArrowheads="1"/>
          </p:cNvSpPr>
          <p:nvPr/>
        </p:nvSpPr>
        <p:spPr bwMode="auto">
          <a:xfrm>
            <a:off x="4038600" y="838200"/>
            <a:ext cx="4038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400" dirty="0" err="1">
                <a:solidFill>
                  <a:srgbClr val="0000FF"/>
                </a:solidFill>
                <a:sym typeface="Wingdings" pitchFamily="2" charset="2"/>
              </a:rPr>
              <a:t>abc</a:t>
            </a:r>
            <a:r>
              <a:rPr lang="en-US" altLang="zh-CN" sz="4400" dirty="0">
                <a:solidFill>
                  <a:srgbClr val="0000FF"/>
                </a:solidFill>
                <a:sym typeface="Wingdings" pitchFamily="2" charset="2"/>
              </a:rPr>
              <a:t>*+de/</a:t>
            </a:r>
            <a:r>
              <a:rPr lang="en-US" altLang="zh-CN" sz="4400" dirty="0" err="1">
                <a:solidFill>
                  <a:srgbClr val="0000FF"/>
                </a:solidFill>
                <a:sym typeface="Wingdings" pitchFamily="2" charset="2"/>
              </a:rPr>
              <a:t>f+g</a:t>
            </a:r>
            <a:r>
              <a:rPr lang="en-US" altLang="zh-CN" sz="4400" dirty="0">
                <a:solidFill>
                  <a:srgbClr val="0000FF"/>
                </a:solidFill>
                <a:sym typeface="Wingdings" pitchFamily="2" charset="2"/>
              </a:rPr>
              <a:t>*</a:t>
            </a:r>
            <a:r>
              <a:rPr lang="th-TH" altLang="zh-CN" sz="4400" dirty="0">
                <a:solidFill>
                  <a:srgbClr val="0000FF"/>
                </a:solidFill>
                <a:sym typeface="Wingdings" pitchFamily="2" charset="2"/>
              </a:rPr>
              <a:t>-</a:t>
            </a:r>
            <a:r>
              <a:rPr lang="th-TH" altLang="zh-CN" sz="4400" dirty="0">
                <a:sym typeface="Wingdings" pitchFamily="2" charset="2"/>
              </a:rPr>
              <a:t> </a:t>
            </a:r>
            <a:endParaRPr lang="th-TH" sz="4400" dirty="0">
              <a:sym typeface="Wingdings" pitchFamily="2" charset="2"/>
            </a:endParaRPr>
          </a:p>
        </p:txBody>
      </p:sp>
      <p:grpSp>
        <p:nvGrpSpPr>
          <p:cNvPr id="5" name="Group 22"/>
          <p:cNvGrpSpPr>
            <a:grpSpLocks/>
          </p:cNvGrpSpPr>
          <p:nvPr/>
        </p:nvGrpSpPr>
        <p:grpSpPr bwMode="auto">
          <a:xfrm>
            <a:off x="3200400" y="3581400"/>
            <a:ext cx="685800" cy="762000"/>
            <a:chOff x="1728" y="1440"/>
            <a:chExt cx="432" cy="192"/>
          </a:xfrm>
        </p:grpSpPr>
        <p:sp>
          <p:nvSpPr>
            <p:cNvPr id="85006" name="Line 2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07" name="Line 2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08" name="Line 2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6" name="Group 30"/>
          <p:cNvGrpSpPr>
            <a:grpSpLocks/>
          </p:cNvGrpSpPr>
          <p:nvPr/>
        </p:nvGrpSpPr>
        <p:grpSpPr bwMode="auto">
          <a:xfrm>
            <a:off x="3200400" y="4495800"/>
            <a:ext cx="685800" cy="1143000"/>
            <a:chOff x="1728" y="1440"/>
            <a:chExt cx="432" cy="192"/>
          </a:xfrm>
        </p:grpSpPr>
        <p:sp>
          <p:nvSpPr>
            <p:cNvPr id="85003" name="Line 31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04" name="Line 32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5005" name="Line 33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5" name="Rectangle 2"/>
          <p:cNvSpPr txBox="1">
            <a:spLocks noChangeArrowheads="1"/>
          </p:cNvSpPr>
          <p:nvPr/>
        </p:nvSpPr>
        <p:spPr bwMode="auto">
          <a:xfrm>
            <a:off x="609600" y="960438"/>
            <a:ext cx="2738264" cy="487362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>
              <a:defRPr/>
            </a:pPr>
            <a:r>
              <a:rPr lang="en-US" altLang="zh-CN" dirty="0">
                <a:ea typeface="+mj-ea"/>
              </a:rPr>
              <a:t>a+b*c-(d/e+f)*g </a:t>
            </a:r>
            <a:r>
              <a:rPr lang="en-US" dirty="0">
                <a:ea typeface="+mj-ea"/>
              </a:rPr>
              <a:t>=</a:t>
            </a:r>
            <a:r>
              <a:rPr lang="en-US" dirty="0">
                <a:ea typeface="+mj-ea"/>
                <a:sym typeface="Wingdings" pitchFamily="2" charset="2"/>
              </a:rPr>
              <a:t>&gt;</a:t>
            </a:r>
            <a:endParaRPr lang="th-TH" dirty="0">
              <a:ea typeface="+mj-ea"/>
              <a:cs typeface="+mj-cs"/>
              <a:sym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2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2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2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62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62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62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62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62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62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62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2147" grpId="0" build="p"/>
      <p:bldP spid="26216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sz="2200" dirty="0" smtClean="0">
                <a:latin typeface="Comic Sans MS" pitchFamily="66" charset="0"/>
                <a:cs typeface="Angsana New" pitchFamily="18" charset="-34"/>
              </a:rPr>
              <a:t>                              Infix to Postfix Conversion  (cont.)</a:t>
            </a:r>
            <a:r>
              <a:rPr lang="en-US" dirty="0" smtClean="0">
                <a:latin typeface="Comic Sans MS" pitchFamily="66" charset="0"/>
                <a:cs typeface="Angsana New" pitchFamily="18" charset="-34"/>
              </a:rPr>
              <a:t>  </a:t>
            </a:r>
            <a:endParaRPr lang="th-TH" sz="2800" dirty="0" smtClean="0">
              <a:latin typeface="Comic Sans MS" pitchFamily="66" charset="0"/>
              <a:sym typeface="Wingdings" pitchFamily="2" charset="2"/>
            </a:endParaRPr>
          </a:p>
        </p:txBody>
      </p:sp>
      <p:sp>
        <p:nvSpPr>
          <p:cNvPr id="26419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611560" y="1295400"/>
            <a:ext cx="6753944" cy="4525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/</a:t>
            </a:r>
          </a:p>
          <a:p>
            <a:pPr eaLnBrk="1" hangingPunct="1">
              <a:buFontTx/>
              <a:buNone/>
            </a:pP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(</a:t>
            </a:r>
            <a:endParaRPr lang="en-US" altLang="zh-CN" sz="2400" dirty="0" smtClean="0">
              <a:solidFill>
                <a:srgbClr val="C0C0C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/</a:t>
            </a:r>
            <a:r>
              <a:rPr lang="en-US" altLang="zh-CN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e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	-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e</a:t>
            </a:r>
          </a:p>
          <a:p>
            <a:pPr eaLnBrk="1" hangingPunct="1">
              <a:buFontTx/>
              <a:buNone/>
            </a:pP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+</a:t>
            </a:r>
          </a:p>
          <a:p>
            <a:pPr eaLnBrk="1" hangingPunct="1">
              <a:buFontTx/>
              <a:buNone/>
            </a:pP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			</a:t>
            </a:r>
            <a:r>
              <a:rPr lang="en-US" altLang="zh-CN" sz="2400" dirty="0" smtClean="0">
                <a:latin typeface="Comic Sans MS" pitchFamily="66" charset="0"/>
                <a:cs typeface="Cordia New" pitchFamily="34" charset="-34"/>
              </a:rPr>
              <a:t>(</a:t>
            </a: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</a:t>
            </a:r>
            <a:r>
              <a:rPr lang="en-US" altLang="zh-CN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 	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-</a:t>
            </a:r>
            <a:r>
              <a:rPr lang="en-US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*+de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/f</a:t>
            </a:r>
            <a:endParaRPr lang="th-TH" sz="2400" dirty="0" smtClean="0">
              <a:solidFill>
                <a:srgbClr val="0000FF"/>
              </a:solidFill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)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*+de/f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+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	</a:t>
            </a:r>
          </a:p>
          <a:p>
            <a:pPr eaLnBrk="1" hangingPunct="1">
              <a:buFontTx/>
              <a:buNone/>
            </a:pP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				*</a:t>
            </a:r>
            <a:endParaRPr lang="th-TH" sz="2400" dirty="0" smtClean="0">
              <a:latin typeface="Comic Sans MS" pitchFamily="66" charset="0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</a:t>
            </a:r>
            <a:r>
              <a:rPr lang="en-US" altLang="zh-CN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*+de/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f+</a:t>
            </a:r>
            <a:r>
              <a:rPr lang="en-US" sz="2400" dirty="0" err="1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g</a:t>
            </a:r>
            <a:endParaRPr lang="en-US" sz="2400" dirty="0" smtClean="0">
              <a:solidFill>
                <a:srgbClr val="FF0000"/>
              </a:solidFill>
              <a:latin typeface="Comic Sans MS" pitchFamily="66" charset="0"/>
              <a:cs typeface="Cordia New" pitchFamily="34" charset="-34"/>
            </a:endParaRPr>
          </a:p>
          <a:p>
            <a:pPr eaLnBrk="1" hangingPunct="1">
              <a:buFontTx/>
              <a:buNone/>
            </a:pP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a+b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*c-(d/</a:t>
            </a:r>
            <a:r>
              <a:rPr lang="en-US" altLang="zh-CN" sz="2400" dirty="0" err="1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e+f</a:t>
            </a:r>
            <a:r>
              <a:rPr lang="en-US" altLang="zh-CN" sz="2400" dirty="0" smtClean="0">
                <a:solidFill>
                  <a:srgbClr val="C0C0C0"/>
                </a:solidFill>
                <a:latin typeface="Comic Sans MS" pitchFamily="66" charset="0"/>
                <a:cs typeface="Cordia New" pitchFamily="34" charset="-34"/>
              </a:rPr>
              <a:t>)*g</a:t>
            </a:r>
            <a:r>
              <a:rPr lang="en-US" sz="2400" dirty="0" smtClean="0">
                <a:latin typeface="Comic Sans MS" pitchFamily="66" charset="0"/>
                <a:cs typeface="Cordia New" pitchFamily="34" charset="-34"/>
              </a:rPr>
              <a:t> 	-	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abc</a:t>
            </a:r>
            <a:r>
              <a:rPr lang="en-US" sz="2400" dirty="0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*+de/</a:t>
            </a:r>
            <a:r>
              <a:rPr lang="en-US" sz="2400" dirty="0" err="1" smtClean="0">
                <a:solidFill>
                  <a:srgbClr val="0000FF"/>
                </a:solidFill>
                <a:latin typeface="Comic Sans MS" pitchFamily="66" charset="0"/>
                <a:cs typeface="Cordia New" pitchFamily="34" charset="-34"/>
              </a:rPr>
              <a:t>f+g</a:t>
            </a:r>
            <a:r>
              <a:rPr lang="en-US" sz="2400" dirty="0" smtClean="0">
                <a:solidFill>
                  <a:srgbClr val="FF0000"/>
                </a:solidFill>
                <a:latin typeface="Comic Sans MS" pitchFamily="66" charset="0"/>
                <a:cs typeface="Cordia New" pitchFamily="34" charset="-34"/>
              </a:rPr>
              <a:t>*-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3200400" y="4038600"/>
            <a:ext cx="685800" cy="304800"/>
            <a:chOff x="1728" y="1440"/>
            <a:chExt cx="432" cy="192"/>
          </a:xfrm>
        </p:grpSpPr>
        <p:sp>
          <p:nvSpPr>
            <p:cNvPr id="86039" name="Line 5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40" name="Line 6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41" name="Line 7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3" name="Group 12"/>
          <p:cNvGrpSpPr>
            <a:grpSpLocks/>
          </p:cNvGrpSpPr>
          <p:nvPr/>
        </p:nvGrpSpPr>
        <p:grpSpPr bwMode="auto">
          <a:xfrm>
            <a:off x="3200400" y="4495800"/>
            <a:ext cx="685800" cy="685800"/>
            <a:chOff x="1728" y="1440"/>
            <a:chExt cx="432" cy="192"/>
          </a:xfrm>
        </p:grpSpPr>
        <p:sp>
          <p:nvSpPr>
            <p:cNvPr id="86036" name="Line 1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7" name="Line 1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8" name="Line 1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86022" name="Line 16"/>
          <p:cNvSpPr>
            <a:spLocks noChangeShapeType="1"/>
          </p:cNvSpPr>
          <p:nvPr/>
        </p:nvSpPr>
        <p:spPr bwMode="auto">
          <a:xfrm flipV="1">
            <a:off x="3048000" y="5638800"/>
            <a:ext cx="0" cy="38100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th-TH"/>
          </a:p>
        </p:txBody>
      </p:sp>
      <p:grpSp>
        <p:nvGrpSpPr>
          <p:cNvPr id="4" name="Group 18"/>
          <p:cNvGrpSpPr>
            <a:grpSpLocks/>
          </p:cNvGrpSpPr>
          <p:nvPr/>
        </p:nvGrpSpPr>
        <p:grpSpPr bwMode="auto">
          <a:xfrm>
            <a:off x="3200400" y="1371600"/>
            <a:ext cx="685800" cy="1219200"/>
            <a:chOff x="1728" y="1440"/>
            <a:chExt cx="432" cy="192"/>
          </a:xfrm>
        </p:grpSpPr>
        <p:sp>
          <p:nvSpPr>
            <p:cNvPr id="86033" name="Line 19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4" name="Line 20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5" name="Line 21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5" name="Group 22"/>
          <p:cNvGrpSpPr>
            <a:grpSpLocks/>
          </p:cNvGrpSpPr>
          <p:nvPr/>
        </p:nvGrpSpPr>
        <p:grpSpPr bwMode="auto">
          <a:xfrm>
            <a:off x="3200400" y="2743200"/>
            <a:ext cx="685800" cy="1143000"/>
            <a:chOff x="1728" y="1440"/>
            <a:chExt cx="432" cy="192"/>
          </a:xfrm>
        </p:grpSpPr>
        <p:sp>
          <p:nvSpPr>
            <p:cNvPr id="86030" name="Line 23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1" name="Line 24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32" name="Line 25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grpSp>
        <p:nvGrpSpPr>
          <p:cNvPr id="6" name="Group 26"/>
          <p:cNvGrpSpPr>
            <a:grpSpLocks/>
          </p:cNvGrpSpPr>
          <p:nvPr/>
        </p:nvGrpSpPr>
        <p:grpSpPr bwMode="auto">
          <a:xfrm>
            <a:off x="3200400" y="5334000"/>
            <a:ext cx="685800" cy="304800"/>
            <a:chOff x="1728" y="1440"/>
            <a:chExt cx="432" cy="192"/>
          </a:xfrm>
        </p:grpSpPr>
        <p:sp>
          <p:nvSpPr>
            <p:cNvPr id="86027" name="Line 27"/>
            <p:cNvSpPr>
              <a:spLocks noChangeShapeType="1"/>
            </p:cNvSpPr>
            <p:nvPr/>
          </p:nvSpPr>
          <p:spPr bwMode="auto">
            <a:xfrm>
              <a:off x="1728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28" name="Line 28"/>
            <p:cNvSpPr>
              <a:spLocks noChangeShapeType="1"/>
            </p:cNvSpPr>
            <p:nvPr/>
          </p:nvSpPr>
          <p:spPr bwMode="auto">
            <a:xfrm>
              <a:off x="2160" y="1440"/>
              <a:ext cx="0" cy="192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  <p:sp>
          <p:nvSpPr>
            <p:cNvPr id="86029" name="Line 29"/>
            <p:cNvSpPr>
              <a:spLocks noChangeShapeType="1"/>
            </p:cNvSpPr>
            <p:nvPr/>
          </p:nvSpPr>
          <p:spPr bwMode="auto">
            <a:xfrm>
              <a:off x="1728" y="1632"/>
              <a:ext cx="43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th-TH"/>
            </a:p>
          </p:txBody>
        </p:sp>
      </p:grpSp>
      <p:sp>
        <p:nvSpPr>
          <p:cNvPr id="27" name="Rectangle 2"/>
          <p:cNvSpPr txBox="1">
            <a:spLocks noChangeArrowheads="1"/>
          </p:cNvSpPr>
          <p:nvPr/>
        </p:nvSpPr>
        <p:spPr bwMode="auto">
          <a:xfrm>
            <a:off x="609600" y="960438"/>
            <a:ext cx="3581400" cy="487362"/>
          </a:xfrm>
          <a:prstGeom prst="rect">
            <a:avLst/>
          </a:prstGeom>
          <a:noFill/>
          <a:ln w="9525" cap="flat" cmpd="sng" algn="ctr">
            <a:noFill/>
            <a:prstDash val="solid"/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>
              <a:defRPr/>
            </a:pPr>
            <a:r>
              <a:rPr lang="en-US" altLang="zh-CN" dirty="0">
                <a:ea typeface="+mj-ea"/>
              </a:rPr>
              <a:t>a+b*c-(d/e+f)*g </a:t>
            </a:r>
            <a:r>
              <a:rPr lang="en-US" dirty="0">
                <a:ea typeface="+mj-ea"/>
              </a:rPr>
              <a:t>=</a:t>
            </a:r>
            <a:r>
              <a:rPr lang="en-US" dirty="0">
                <a:ea typeface="+mj-ea"/>
                <a:sym typeface="Wingdings" pitchFamily="2" charset="2"/>
              </a:rPr>
              <a:t>&gt;</a:t>
            </a:r>
            <a:endParaRPr lang="th-TH" dirty="0">
              <a:ea typeface="+mj-ea"/>
              <a:cs typeface="+mj-cs"/>
              <a:sym typeface="Wingdings" pitchFamily="2" charset="2"/>
            </a:endParaRPr>
          </a:p>
        </p:txBody>
      </p:sp>
      <p:sp>
        <p:nvSpPr>
          <p:cNvPr id="28" name="Text Box 21"/>
          <p:cNvSpPr txBox="1">
            <a:spLocks noChangeArrowheads="1"/>
          </p:cNvSpPr>
          <p:nvPr/>
        </p:nvSpPr>
        <p:spPr bwMode="auto">
          <a:xfrm>
            <a:off x="4038600" y="838200"/>
            <a:ext cx="4038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4400" dirty="0" err="1">
                <a:solidFill>
                  <a:srgbClr val="0000FF"/>
                </a:solidFill>
                <a:sym typeface="Wingdings" pitchFamily="2" charset="2"/>
              </a:rPr>
              <a:t>abc</a:t>
            </a:r>
            <a:r>
              <a:rPr lang="en-US" altLang="zh-CN" sz="4400" dirty="0">
                <a:solidFill>
                  <a:srgbClr val="0000FF"/>
                </a:solidFill>
                <a:sym typeface="Wingdings" pitchFamily="2" charset="2"/>
              </a:rPr>
              <a:t>*+de/</a:t>
            </a:r>
            <a:r>
              <a:rPr lang="en-US" altLang="zh-CN" sz="4400" dirty="0" err="1">
                <a:solidFill>
                  <a:srgbClr val="0000FF"/>
                </a:solidFill>
                <a:sym typeface="Wingdings" pitchFamily="2" charset="2"/>
              </a:rPr>
              <a:t>f+g</a:t>
            </a:r>
            <a:r>
              <a:rPr lang="en-US" altLang="zh-CN" sz="4400" dirty="0">
                <a:solidFill>
                  <a:srgbClr val="0000FF"/>
                </a:solidFill>
                <a:sym typeface="Wingdings" pitchFamily="2" charset="2"/>
              </a:rPr>
              <a:t>*</a:t>
            </a:r>
            <a:r>
              <a:rPr lang="th-TH" altLang="zh-CN" sz="4400" dirty="0">
                <a:solidFill>
                  <a:srgbClr val="0000FF"/>
                </a:solidFill>
                <a:sym typeface="Wingdings" pitchFamily="2" charset="2"/>
              </a:rPr>
              <a:t>-</a:t>
            </a:r>
            <a:r>
              <a:rPr lang="th-TH" altLang="zh-CN" sz="4400" dirty="0">
                <a:sym typeface="Wingdings" pitchFamily="2" charset="2"/>
              </a:rPr>
              <a:t> </a:t>
            </a:r>
            <a:endParaRPr lang="th-TH" sz="4400" dirty="0">
              <a:sym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4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4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64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64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64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64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64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64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64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419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195" grpId="0" build="p"/>
      <p:bldP spid="2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636912"/>
            <a:ext cx="6552728" cy="648072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Stack Application</a:t>
            </a:r>
            <a:endParaRPr lang="th-TH" dirty="0"/>
          </a:p>
        </p:txBody>
      </p:sp>
      <p:sp>
        <p:nvSpPr>
          <p:cNvPr id="12" name="Rectangle 11"/>
          <p:cNvSpPr/>
          <p:nvPr/>
        </p:nvSpPr>
        <p:spPr>
          <a:xfrm>
            <a:off x="1835696" y="3429000"/>
            <a:ext cx="6120680" cy="2088232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Parenthesis Matching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Evaluate Postfix Expression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rgbClr val="00B0F0"/>
                </a:solidFill>
              </a:rPr>
              <a:t>Infix to Postfix Conversion  (Reverse Polish Notation)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Function Call (clearly see in recursion)</a:t>
            </a:r>
            <a:endParaRPr lang="th-TH" sz="20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: Logical Abstract Data Type </a:t>
            </a:r>
            <a:endParaRPr lang="th-TH" dirty="0"/>
          </a:p>
        </p:txBody>
      </p:sp>
      <p:sp>
        <p:nvSpPr>
          <p:cNvPr id="3" name="TextBox 2"/>
          <p:cNvSpPr txBox="1"/>
          <p:nvPr/>
        </p:nvSpPr>
        <p:spPr>
          <a:xfrm>
            <a:off x="395536" y="1196752"/>
            <a:ext cx="54726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Stack Logical ADT 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Data :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กองของที่มีลำดับ มีปลายด้านบนเพื่อเอาของ เข้า / ออก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Methods : </a:t>
            </a:r>
          </a:p>
          <a:p>
            <a:pPr marL="800100" lvl="1" indent="-342900" defTabSz="14400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init()		init empty stack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push(</a:t>
            </a: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)		   insert </a:t>
            </a: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ที่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top	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pop() 		   return +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เอาของที่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top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ออก 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peek() 		   return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ของที่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top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(ไม่เอาออก)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b = </a:t>
            </a: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isEmpty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() 	  	   empty ?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b = </a:t>
            </a: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isFull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() 		   full ?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size() 		   return </a:t>
            </a:r>
            <a:r>
              <a:rPr lang="th-TH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จำนวนของใน </a:t>
            </a:r>
            <a:r>
              <a:rPr 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stack</a:t>
            </a:r>
            <a:endParaRPr lang="th-TH" b="1" dirty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</p:txBody>
      </p:sp>
      <p:pic>
        <p:nvPicPr>
          <p:cNvPr id="166916" name="Picture 4" descr="Stack Of Books Cartoon 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796136" y="1628800"/>
            <a:ext cx="2857123" cy="34385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: Physical Abstract Data Type </a:t>
            </a:r>
            <a:endParaRPr lang="th-TH" dirty="0"/>
          </a:p>
        </p:txBody>
      </p:sp>
      <p:sp>
        <p:nvSpPr>
          <p:cNvPr id="3" name="TextBox 2"/>
          <p:cNvSpPr txBox="1"/>
          <p:nvPr/>
        </p:nvSpPr>
        <p:spPr>
          <a:xfrm>
            <a:off x="251520" y="908720"/>
            <a:ext cx="489654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Stack Logical ADT 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Data : </a:t>
            </a:r>
            <a:r>
              <a:rPr lang="th-TH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กองของที่มีลำดับ มีปลายด้านบนเพื่อเอาของ เข้า / ออก</a:t>
            </a:r>
            <a:endParaRPr lang="en-US" sz="1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Methods : </a:t>
            </a:r>
          </a:p>
          <a:p>
            <a:pPr marL="800100" lvl="1" indent="-342900" defTabSz="14400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init()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push(</a:t>
            </a: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)	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pop()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peek()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b = </a:t>
            </a: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isEmpty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()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b = </a:t>
            </a: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isFull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()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i</a:t>
            </a: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dia New" pitchFamily="34" charset="-34"/>
                <a:cs typeface="Cordia New" pitchFamily="34" charset="-34"/>
              </a:rPr>
              <a:t> = size() </a:t>
            </a:r>
            <a:endParaRPr lang="th-TH" sz="1600" b="1" dirty="0">
              <a:solidFill>
                <a:schemeClr val="tx1">
                  <a:lumMod val="75000"/>
                  <a:lumOff val="25000"/>
                </a:schemeClr>
              </a:solidFill>
              <a:latin typeface="Cordia New" pitchFamily="34" charset="-34"/>
              <a:cs typeface="Cordia New" pitchFamily="34" charset="-3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15816" y="2708920"/>
            <a:ext cx="14814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mic Sans MS" pitchFamily="66" charset="0"/>
              </a:rPr>
              <a:t>-&gt; </a:t>
            </a:r>
            <a:r>
              <a:rPr lang="en-US" sz="1600" dirty="0" smtClean="0">
                <a:latin typeface="Comic Sans MS" pitchFamily="66" charset="0"/>
              </a:rPr>
              <a:t>Python List</a:t>
            </a:r>
            <a:endParaRPr lang="th-TH" sz="1600" dirty="0">
              <a:latin typeface="Comic Sans MS" pitchFamily="66" charset="0"/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D"/>
              </a:clrFrom>
              <a:clrTo>
                <a:srgbClr val="FFFF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868144" y="1916832"/>
            <a:ext cx="904875" cy="2476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0" name="Group 42"/>
          <p:cNvGrpSpPr/>
          <p:nvPr/>
        </p:nvGrpSpPr>
        <p:grpSpPr>
          <a:xfrm>
            <a:off x="6660232" y="1916832"/>
            <a:ext cx="2057822" cy="461665"/>
            <a:chOff x="5436096" y="2348880"/>
            <a:chExt cx="2300040" cy="461665"/>
          </a:xfrm>
        </p:grpSpPr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81382" y="2348880"/>
              <a:ext cx="185475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Top</a:t>
              </a:r>
              <a:r>
                <a:rPr lang="en-US" sz="2400" b="1" dirty="0" smtClean="0">
                  <a:solidFill>
                    <a:srgbClr val="0000FF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of the stack</a:t>
              </a:r>
              <a:endParaRPr 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H="1">
              <a:off x="5436096" y="2564904"/>
              <a:ext cx="43204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5652120" y="1340768"/>
            <a:ext cx="536861" cy="533673"/>
            <a:chOff x="3923928" y="1844824"/>
            <a:chExt cx="536861" cy="533673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3923928" y="1916832"/>
              <a:ext cx="52129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pop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3923928" y="1844824"/>
              <a:ext cx="536861" cy="391749"/>
            </a:xfrm>
            <a:custGeom>
              <a:avLst/>
              <a:gdLst>
                <a:gd name="connsiteX0" fmla="*/ 358346 w 358346"/>
                <a:gd name="connsiteY0" fmla="*/ 308919 h 308919"/>
                <a:gd name="connsiteX1" fmla="*/ 321276 w 358346"/>
                <a:gd name="connsiteY1" fmla="*/ 172995 h 308919"/>
                <a:gd name="connsiteX2" fmla="*/ 222422 w 358346"/>
                <a:gd name="connsiteY2" fmla="*/ 49427 h 308919"/>
                <a:gd name="connsiteX3" fmla="*/ 0 w 358346"/>
                <a:gd name="connsiteY3" fmla="*/ 0 h 308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346" h="308919">
                  <a:moveTo>
                    <a:pt x="358346" y="308919"/>
                  </a:moveTo>
                  <a:cubicBezTo>
                    <a:pt x="351138" y="262581"/>
                    <a:pt x="343930" y="216244"/>
                    <a:pt x="321276" y="172995"/>
                  </a:cubicBezTo>
                  <a:cubicBezTo>
                    <a:pt x="298622" y="129746"/>
                    <a:pt x="275968" y="78259"/>
                    <a:pt x="222422" y="49427"/>
                  </a:cubicBezTo>
                  <a:cubicBezTo>
                    <a:pt x="168876" y="20595"/>
                    <a:pt x="84438" y="10297"/>
                    <a:pt x="0" y="0"/>
                  </a:cubicBez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444208" y="1268760"/>
            <a:ext cx="766302" cy="504055"/>
            <a:chOff x="4716016" y="1772816"/>
            <a:chExt cx="766302" cy="504055"/>
          </a:xfrm>
        </p:grpSpPr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4860032" y="1772816"/>
              <a:ext cx="62228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accent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ordia New" panose="020B0304020202020204" pitchFamily="34" charset="-34"/>
                  <a:cs typeface="Cordia New" panose="020B0304020202020204" pitchFamily="34" charset="-34"/>
                </a:rPr>
                <a:t>push</a:t>
              </a:r>
              <a:endParaRPr lang="th-TH" sz="2400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  <p:sp>
          <p:nvSpPr>
            <p:cNvPr id="18" name="Freeform 17"/>
            <p:cNvSpPr/>
            <p:nvPr/>
          </p:nvSpPr>
          <p:spPr>
            <a:xfrm>
              <a:off x="4716016" y="1841156"/>
              <a:ext cx="387325" cy="435715"/>
            </a:xfrm>
            <a:custGeom>
              <a:avLst/>
              <a:gdLst>
                <a:gd name="connsiteX0" fmla="*/ 333633 w 333633"/>
                <a:gd name="connsiteY0" fmla="*/ 0 h 358346"/>
                <a:gd name="connsiteX1" fmla="*/ 185351 w 333633"/>
                <a:gd name="connsiteY1" fmla="*/ 37070 h 358346"/>
                <a:gd name="connsiteX2" fmla="*/ 61784 w 333633"/>
                <a:gd name="connsiteY2" fmla="*/ 172994 h 358346"/>
                <a:gd name="connsiteX3" fmla="*/ 0 w 333633"/>
                <a:gd name="connsiteY3" fmla="*/ 358346 h 358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633" h="358346">
                  <a:moveTo>
                    <a:pt x="333633" y="0"/>
                  </a:moveTo>
                  <a:cubicBezTo>
                    <a:pt x="282146" y="4119"/>
                    <a:pt x="230659" y="8238"/>
                    <a:pt x="185351" y="37070"/>
                  </a:cubicBezTo>
                  <a:cubicBezTo>
                    <a:pt x="140043" y="65902"/>
                    <a:pt x="92676" y="119448"/>
                    <a:pt x="61784" y="172994"/>
                  </a:cubicBezTo>
                  <a:cubicBezTo>
                    <a:pt x="30892" y="226540"/>
                    <a:pt x="15446" y="292443"/>
                    <a:pt x="0" y="358346"/>
                  </a:cubicBezTo>
                </a:path>
              </a:pathLst>
            </a:custGeom>
            <a:ln>
              <a:headEnd type="none" w="med" len="med"/>
              <a:tailEnd type="triangle" w="med" len="med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7092280" y="2852936"/>
            <a:ext cx="16402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LIFO</a:t>
            </a:r>
          </a:p>
          <a:p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ast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irst </a:t>
            </a:r>
            <a:r>
              <a:rPr lang="en-US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</a:t>
            </a:r>
            <a:endParaRPr lang="th-TH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39752" y="2060848"/>
            <a:ext cx="28083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mic Sans MS" pitchFamily="66" charset="0"/>
              </a:rPr>
              <a:t>Data Implementation ?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131840" y="3212976"/>
            <a:ext cx="273630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Python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dirty="0" smtClean="0"/>
              <a:t>List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Type : 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สัญลักษณ์  </a:t>
            </a:r>
            <a:r>
              <a:rPr lang="en-US" sz="1600" b="1" dirty="0" smtClean="0"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[]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 </a:t>
            </a:r>
            <a:endParaRPr lang="th-TH" sz="1600" b="1" dirty="0" smtClean="0">
              <a:solidFill>
                <a:schemeClr val="bg1">
                  <a:lumMod val="50000"/>
                </a:schemeClr>
              </a:solidFill>
              <a:latin typeface="TH SarabunPSK" pitchFamily="34" charset="-34"/>
              <a:ea typeface="SimSun" pitchFamily="2" charset="-122"/>
              <a:cs typeface="TH SarabunPSK" pitchFamily="34" charset="-34"/>
            </a:endParaRPr>
          </a:p>
          <a:p>
            <a:pPr marL="180000" indent="-180000">
              <a:buFont typeface="+mj-lt"/>
              <a:buAutoNum type="arabicPeriod"/>
            </a:pP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เก็บของเรียงลำดับกัน</a:t>
            </a:r>
          </a:p>
          <a:p>
            <a:pPr marL="180000" indent="-180000">
              <a:buFont typeface="+mj-lt"/>
              <a:buAutoNum type="arabicPeriod"/>
            </a:pP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ใส่ของเข้าด้านท้าย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append(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i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)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 </a:t>
            </a:r>
          </a:p>
          <a:p>
            <a:pPr marL="180000" indent="-180000">
              <a:buFont typeface="+mj-lt"/>
              <a:buAutoNum type="arabicPeriod"/>
            </a:pP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เอาของออกจากท้าย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i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 = pop()</a:t>
            </a:r>
          </a:p>
          <a:p>
            <a:pPr marL="180000" indent="-180000">
              <a:buFont typeface="+mj-lt"/>
              <a:buAutoNum type="arabicPeriod"/>
            </a:pP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i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 =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len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(L) returns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จำนวนของใน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itchFamily="34" charset="-34"/>
                <a:ea typeface="SimSun" pitchFamily="2" charset="-122"/>
                <a:cs typeface="TH SarabunPSK" pitchFamily="34" charset="-34"/>
              </a:rPr>
              <a:t>list L</a:t>
            </a:r>
            <a:endParaRPr lang="th-TH" sz="16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Implementation : __init__()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2627784" y="2130447"/>
            <a:ext cx="4464496" cy="255454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Stack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r>
              <a:rPr lang="en-US" sz="16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1600" dirty="0" smtClean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""" </a:t>
            </a:r>
            <a:r>
              <a:rPr lang="en-US" sz="1600" dirty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class Stack 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        default : empty stack / 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        Stack([list])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    """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cs typeface="Courier New" pitchFamily="49" charset="0"/>
              </a:rPr>
              <a:t>    </a:t>
            </a:r>
          </a:p>
          <a:p>
            <a:r>
              <a:rPr lang="en-US" sz="1600" b="1" dirty="0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err="1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def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__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init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__(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list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600" b="1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None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):</a:t>
            </a:r>
          </a:p>
          <a:p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600" b="1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if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list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== </a:t>
            </a:r>
            <a:r>
              <a:rPr lang="en-US" sz="1600" b="1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None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.items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= []</a:t>
            </a:r>
          </a:p>
          <a:p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600" b="1" dirty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else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:</a:t>
            </a:r>
          </a:p>
          <a:p>
            <a:r>
              <a:rPr lang="en-US" sz="1600" b="1" dirty="0"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sz="1600" b="1" dirty="0" err="1">
                <a:latin typeface="Courier New" pitchFamily="49" charset="0"/>
                <a:cs typeface="Courier New" pitchFamily="49" charset="0"/>
              </a:rPr>
              <a:t>.items</a:t>
            </a:r>
            <a:r>
              <a:rPr lang="en-US" sz="1600" b="1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list</a:t>
            </a:r>
            <a:endParaRPr lang="en-US" sz="16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607873" y="4778155"/>
            <a:ext cx="6068583" cy="156966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 = </a:t>
            </a:r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Stack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</a:p>
          <a:p>
            <a:pPr lvl="0">
              <a:lnSpc>
                <a:spcPct val="150000"/>
              </a:lnSpc>
            </a:pPr>
            <a:r>
              <a:rPr lang="en-US" sz="1600" b="1" dirty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</a:t>
            </a:r>
            <a:r>
              <a:rPr lang="th-TH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1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= </a:t>
            </a:r>
            <a:r>
              <a:rPr lang="en-US" sz="1600" b="1" dirty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Stack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([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'A</a:t>
            </a:r>
            <a:r>
              <a:rPr lang="en-US" sz="1600" b="1" dirty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</a:t>
            </a:r>
            <a:r>
              <a:rPr lang="en-US" sz="1600" b="1" dirty="0">
                <a:solidFill>
                  <a:schemeClr val="tx1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, </a:t>
            </a:r>
            <a:r>
              <a:rPr lang="en-US" sz="1600" b="1" dirty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'B'</a:t>
            </a:r>
            <a:r>
              <a:rPr lang="en-US" sz="1600" b="1" dirty="0">
                <a:solidFill>
                  <a:schemeClr val="tx1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,</a:t>
            </a:r>
            <a:r>
              <a:rPr lang="en-US" sz="1600" b="1" dirty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 </a:t>
            </a:r>
            <a:r>
              <a:rPr lang="en-US" sz="1600" b="1" dirty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'C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])</a:t>
            </a:r>
          </a:p>
          <a:p>
            <a:pPr lvl="0"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print(s</a:t>
            </a:r>
            <a:r>
              <a:rPr lang="th-TH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1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.items)</a:t>
            </a:r>
            <a:endParaRPr lang="en-US" sz="1600" b="1" dirty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372200" y="5613954"/>
            <a:ext cx="20361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'A'</a:t>
            </a:r>
            <a:r>
              <a:rPr lang="en-US" sz="1600" b="1" dirty="0" smtClean="0">
                <a:solidFill>
                  <a:srgbClr val="0070C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, 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'B'</a:t>
            </a:r>
            <a:r>
              <a:rPr lang="en-US" sz="1600" b="1" dirty="0" smtClean="0">
                <a:solidFill>
                  <a:srgbClr val="0070C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, </a:t>
            </a:r>
            <a:r>
              <a:rPr lang="en-US" sz="1600" b="1" dirty="0" smtClean="0">
                <a:solidFill>
                  <a:schemeClr val="accent6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'C'</a:t>
            </a:r>
            <a:r>
              <a:rPr lang="en-US" sz="1600" b="1" dirty="0" smtClean="0">
                <a:solidFill>
                  <a:srgbClr val="0070C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]</a:t>
            </a:r>
          </a:p>
        </p:txBody>
      </p:sp>
      <p:sp>
        <p:nvSpPr>
          <p:cNvPr id="49" name="Rectangle 48"/>
          <p:cNvSpPr/>
          <p:nvPr/>
        </p:nvSpPr>
        <p:spPr>
          <a:xfrm>
            <a:off x="6376468" y="5194263"/>
            <a:ext cx="4320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0070C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[]</a:t>
            </a:r>
          </a:p>
        </p:txBody>
      </p:sp>
      <p:sp>
        <p:nvSpPr>
          <p:cNvPr id="27" name="Line Callout 1 (Accent Bar) 26"/>
          <p:cNvSpPr/>
          <p:nvPr/>
        </p:nvSpPr>
        <p:spPr>
          <a:xfrm flipH="1">
            <a:off x="946250" y="3110511"/>
            <a:ext cx="1611339" cy="830997"/>
          </a:xfrm>
          <a:prstGeom prst="accentCallout1">
            <a:avLst>
              <a:gd name="adj1" fmla="val 50007"/>
              <a:gd name="adj2" fmla="val 509"/>
              <a:gd name="adj3" fmla="val 50037"/>
              <a:gd name="adj4" fmla="val -10099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constructor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method</a:t>
            </a:r>
            <a:endParaRPr lang="th-TH" sz="1600" b="1" baseline="30000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ถูก</a:t>
            </a:r>
            <a:r>
              <a:rPr lang="th-TH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เรียกโดยอัตโนมัติเมื่อ </a:t>
            </a:r>
            <a:endParaRPr lang="en-US" sz="1600" b="1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instantiate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object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ใหม่</a:t>
            </a:r>
          </a:p>
        </p:txBody>
      </p:sp>
      <p:sp>
        <p:nvSpPr>
          <p:cNvPr id="28" name="Line Callout 1 (Accent Bar) 27"/>
          <p:cNvSpPr/>
          <p:nvPr/>
        </p:nvSpPr>
        <p:spPr>
          <a:xfrm flipH="1">
            <a:off x="683568" y="2130447"/>
            <a:ext cx="1871151" cy="830997"/>
          </a:xfrm>
          <a:prstGeom prst="accentCallout1">
            <a:avLst>
              <a:gd name="adj1" fmla="val 50007"/>
              <a:gd name="adj2" fmla="val 509"/>
              <a:gd name="adj3" fmla="val 49590"/>
              <a:gd name="adj4" fmla="val -34283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docstring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: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ใน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triple quote</a:t>
            </a:r>
            <a:r>
              <a:rPr lang="en-US" sz="1600" b="1" baseline="30000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endParaRPr lang="th-TH" sz="1600" b="1" baseline="30000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print(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Stack.__doc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__) </a:t>
            </a:r>
          </a:p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  <a:sym typeface="Wingdings" pitchFamily="2" charset="2"/>
              </a:rPr>
              <a:t>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  <a:sym typeface="Wingdings" pitchFamily="2" charset="2"/>
              </a:rPr>
              <a:t>docstring</a:t>
            </a:r>
            <a:endParaRPr lang="th-TH" sz="1600" b="1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1" name="Line Callout 1 (Accent Bar) 30"/>
          <p:cNvSpPr/>
          <p:nvPr/>
        </p:nvSpPr>
        <p:spPr>
          <a:xfrm rot="5400000" flipH="1">
            <a:off x="4406577" y="-492451"/>
            <a:ext cx="492443" cy="4590930"/>
          </a:xfrm>
          <a:prstGeom prst="accentCallout1">
            <a:avLst>
              <a:gd name="adj1" fmla="val 50007"/>
              <a:gd name="adj2" fmla="val 509"/>
              <a:gd name="adj3" fmla="val 49875"/>
              <a:gd name="adj4" fmla="val -287234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vert="vert270" wrap="square" anchor="b">
            <a:spAutoFit/>
          </a:bodyPr>
          <a:lstStyle/>
          <a:p>
            <a:pPr>
              <a:lnSpc>
                <a:spcPts val="1200"/>
              </a:lnSpc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self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คือ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object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ที่เรียก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method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ในแต่ละครั้ง เช่น เมื่อ  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 = Stack()</a:t>
            </a:r>
            <a:r>
              <a:rPr lang="th-TH" sz="1200" b="1" dirty="0" smtClean="0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 </a:t>
            </a:r>
            <a:endParaRPr lang="th-TH" sz="1600" b="1" dirty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>
              <a:lnSpc>
                <a:spcPts val="1200"/>
              </a:lnSpc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self </a:t>
            </a:r>
            <a:r>
              <a:rPr lang="th-TH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หมายถึง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  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self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จะถูก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pass </a:t>
            </a:r>
            <a:r>
              <a:rPr lang="th-TH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เป็น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arg.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ตัวแรก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โดยอัตโนมัติ</a:t>
            </a:r>
            <a:endParaRPr lang="th-TH" sz="1600" b="1" dirty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2" name="Line Callout 1 (Accent Bar) 31"/>
          <p:cNvSpPr/>
          <p:nvPr/>
        </p:nvSpPr>
        <p:spPr>
          <a:xfrm flipH="1">
            <a:off x="971600" y="4146671"/>
            <a:ext cx="1611339" cy="584775"/>
          </a:xfrm>
          <a:prstGeom prst="accentCallout1">
            <a:avLst>
              <a:gd name="adj1" fmla="val 50007"/>
              <a:gd name="adj2" fmla="val 509"/>
              <a:gd name="adj3" fmla="val 124701"/>
              <a:gd name="adj4" fmla="val -42968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instantiate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object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ใหม่</a:t>
            </a:r>
            <a:endParaRPr lang="en-US" sz="1600" b="1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โดยไม่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pass argument</a:t>
            </a:r>
            <a:endParaRPr lang="th-TH" sz="1600" b="1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5" name="Line Callout 1 (Accent Bar) 34"/>
          <p:cNvSpPr/>
          <p:nvPr/>
        </p:nvSpPr>
        <p:spPr>
          <a:xfrm flipH="1">
            <a:off x="6728445" y="3974917"/>
            <a:ext cx="1511952" cy="584775"/>
          </a:xfrm>
          <a:prstGeom prst="accentCallout1">
            <a:avLst>
              <a:gd name="adj1" fmla="val 48378"/>
              <a:gd name="adj2" fmla="val 101311"/>
              <a:gd name="adj3" fmla="val 14829"/>
              <a:gd name="adj4" fmla="val 186502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Instance Attributes: </a:t>
            </a:r>
          </a:p>
          <a:p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for each</a:t>
            </a:r>
            <a:r>
              <a:rPr lang="th-TH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1600" b="1" dirty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instance</a:t>
            </a:r>
            <a:endParaRPr lang="th-TH" sz="1600" b="1" dirty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9552" y="764704"/>
            <a:ext cx="7776864" cy="504056"/>
          </a:xfrm>
          <a:prstGeom prst="rect">
            <a:avLst/>
          </a:prstGeom>
          <a:noFill/>
          <a:ln>
            <a:noFill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srgbClr val="C00000"/>
                </a:solidFill>
              </a:rPr>
              <a:t>1. Data Implementation : Stack </a:t>
            </a:r>
            <a:r>
              <a:rPr lang="th-TH" sz="1600" dirty="0" smtClean="0">
                <a:solidFill>
                  <a:schemeClr val="tx1"/>
                </a:solidFill>
              </a:rPr>
              <a:t>กองของซ้อนกัน </a:t>
            </a:r>
            <a:r>
              <a:rPr lang="th-TH" sz="1600" dirty="0" smtClean="0">
                <a:solidFill>
                  <a:prstClr val="black"/>
                </a:solidFill>
              </a:rPr>
              <a:t>ของมีลำดับ </a:t>
            </a:r>
            <a:r>
              <a:rPr lang="th-TH" sz="1600" dirty="0" smtClean="0">
                <a:solidFill>
                  <a:schemeClr val="tx1"/>
                </a:solidFill>
              </a:rPr>
              <a:t>มีปลายด้านบนไว้เอาของเข้า/ออก </a:t>
            </a:r>
            <a:r>
              <a:rPr lang="en-US" sz="1600" dirty="0" smtClean="0">
                <a:solidFill>
                  <a:schemeClr val="tx1"/>
                </a:solidFill>
              </a:rPr>
              <a:t>-&gt; Python List</a:t>
            </a:r>
            <a:endParaRPr lang="th-TH" sz="1600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5724128" y="2490742"/>
            <a:ext cx="2647249" cy="1152128"/>
            <a:chOff x="5724128" y="2780928"/>
            <a:chExt cx="2647249" cy="1152128"/>
          </a:xfrm>
        </p:grpSpPr>
        <p:sp>
          <p:nvSpPr>
            <p:cNvPr id="34" name="Line Callout 1 (Accent Bar) 33"/>
            <p:cNvSpPr/>
            <p:nvPr/>
          </p:nvSpPr>
          <p:spPr>
            <a:xfrm flipH="1">
              <a:off x="6747214" y="2780928"/>
              <a:ext cx="1624163" cy="830997"/>
            </a:xfrm>
            <a:prstGeom prst="accentCallout1">
              <a:avLst>
                <a:gd name="adj1" fmla="val 48378"/>
                <a:gd name="adj2" fmla="val 101311"/>
                <a:gd name="adj3" fmla="val 101109"/>
                <a:gd name="adj4" fmla="val 131873"/>
              </a:avLst>
            </a:prstGeom>
            <a:ln>
              <a:solidFill>
                <a:schemeClr val="bg1">
                  <a:lumMod val="65000"/>
                </a:schemeClr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default argument</a:t>
              </a:r>
            </a:p>
            <a:p>
              <a:r>
                <a:rPr lang="th-TH" sz="1600" b="1" dirty="0" smtClean="0">
                  <a:solidFill>
                    <a:schemeClr val="bg1">
                      <a:lumMod val="50000"/>
                    </a:schemeClr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ถ้าไม่มีการ </a:t>
              </a:r>
              <a:r>
                <a:rPr 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pass arg. </a:t>
              </a:r>
              <a:r>
                <a:rPr lang="th-TH" sz="1600" b="1" dirty="0" smtClean="0">
                  <a:solidFill>
                    <a:schemeClr val="bg1">
                      <a:lumMod val="50000"/>
                    </a:schemeClr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มา </a:t>
              </a:r>
              <a:endPara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endParaRPr>
            </a:p>
            <a:p>
              <a:r>
                <a:rPr lang="en-US" sz="1600" b="1" dirty="0" smtClean="0">
                  <a:solidFill>
                    <a:schemeClr val="bg1">
                      <a:lumMod val="50000"/>
                    </a:schemeClr>
                  </a:solidFill>
                  <a:latin typeface="TH SarabunPSK" panose="020B0500040200020003" pitchFamily="34" charset="-34"/>
                  <a:cs typeface="TH SarabunPSK" panose="020B0500040200020003" pitchFamily="34" charset="-34"/>
                </a:rPr>
                <a:t>list = None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5724128" y="3645024"/>
              <a:ext cx="792088" cy="288032"/>
            </a:xfrm>
            <a:prstGeom prst="roundRect">
              <a:avLst/>
            </a:prstGeom>
            <a:noFill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</p:grpSp>
      <p:sp>
        <p:nvSpPr>
          <p:cNvPr id="18" name="Line Callout 1 (Accent Bar) 17"/>
          <p:cNvSpPr/>
          <p:nvPr/>
        </p:nvSpPr>
        <p:spPr>
          <a:xfrm flipH="1">
            <a:off x="7308304" y="3354838"/>
            <a:ext cx="1342034" cy="584775"/>
          </a:xfrm>
          <a:prstGeom prst="accentCallout1">
            <a:avLst>
              <a:gd name="adj1" fmla="val 48378"/>
              <a:gd name="adj2" fmla="val 101311"/>
              <a:gd name="adj3" fmla="val 70222"/>
              <a:gd name="adj4" fmla="val 221903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Object None</a:t>
            </a:r>
          </a:p>
          <a:p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ใช้เช็ค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obj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identity</a:t>
            </a:r>
            <a:endParaRPr lang="th-TH" sz="1600" b="1" dirty="0" smtClean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3" grpId="0"/>
      <p:bldP spid="49" grpId="0"/>
      <p:bldP spid="27" grpId="0" animBg="1"/>
      <p:bldP spid="28" grpId="0" animBg="1"/>
      <p:bldP spid="31" grpId="0" animBg="1"/>
      <p:bldP spid="32" grpId="0" animBg="1"/>
      <p:bldP spid="35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push()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323528" y="908720"/>
            <a:ext cx="4464496" cy="1077218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class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solidFill>
                  <a:srgbClr val="00B0F0"/>
                </a:solidFill>
                <a:latin typeface="Courier New" pitchFamily="49" charset="0"/>
                <a:cs typeface="Courier New" pitchFamily="49" charset="0"/>
              </a:rPr>
              <a:t>Stack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:</a:t>
            </a:r>
          </a:p>
          <a:p>
            <a:endParaRPr lang="en-US" sz="1600" b="1" dirty="0" smtClean="0">
              <a:solidFill>
                <a:srgbClr val="C00000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600" b="1" dirty="0" smtClean="0">
                <a:solidFill>
                  <a:srgbClr val="0000FF"/>
                </a:solidFill>
                <a:latin typeface="Courier New" pitchFamily="49" charset="0"/>
                <a:cs typeface="Courier New" pitchFamily="49" charset="0"/>
              </a:rPr>
              <a:t>def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push(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):   </a:t>
            </a:r>
          </a:p>
          <a:p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        </a:t>
            </a:r>
            <a:r>
              <a:rPr lang="en-US" sz="1600" b="1" dirty="0" err="1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sz="1600" b="1" dirty="0" err="1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items</a:t>
            </a:r>
            <a:r>
              <a:rPr lang="en-US" sz="1600" b="1" dirty="0" err="1" smtClean="0">
                <a:latin typeface="Courier New" pitchFamily="49" charset="0"/>
                <a:cs typeface="Courier New" pitchFamily="49" charset="0"/>
              </a:rPr>
              <a:t>.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append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Courier New" pitchFamily="49" charset="0"/>
              </a:rPr>
              <a:t>i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)   </a:t>
            </a:r>
            <a:endParaRPr lang="th-TH" sz="1600" b="1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53224" y="3068960"/>
            <a:ext cx="2160240" cy="3139321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 = </a:t>
            </a:r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Stack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</a:p>
          <a:p>
            <a:pPr lvl="0"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s.push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('A')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s.push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('B') 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s.push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('C') 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420546" y="5733256"/>
            <a:ext cx="215956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'B', 'C' 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439596" y="5013176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463643" y="4293096"/>
            <a:ext cx="8018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473504" y="3573016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300192" y="4615036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</a:t>
            </a:r>
            <a:endParaRPr lang="th-TH" sz="2000" dirty="0"/>
          </a:p>
        </p:txBody>
      </p:sp>
      <p:sp>
        <p:nvSpPr>
          <p:cNvPr id="51" name="Rectangle 50"/>
          <p:cNvSpPr/>
          <p:nvPr/>
        </p:nvSpPr>
        <p:spPr>
          <a:xfrm>
            <a:off x="6300192" y="4163938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</a:t>
            </a:r>
            <a:endParaRPr lang="th-TH" sz="2000" dirty="0"/>
          </a:p>
        </p:txBody>
      </p:sp>
      <p:sp>
        <p:nvSpPr>
          <p:cNvPr id="52" name="Rectangle 51"/>
          <p:cNvSpPr/>
          <p:nvPr/>
        </p:nvSpPr>
        <p:spPr>
          <a:xfrm>
            <a:off x="6300192" y="3717032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C</a:t>
            </a:r>
            <a:endParaRPr lang="th-TH" sz="2000" dirty="0"/>
          </a:p>
        </p:txBody>
      </p:sp>
      <p:sp>
        <p:nvSpPr>
          <p:cNvPr id="53" name="Rectangle 52"/>
          <p:cNvSpPr/>
          <p:nvPr/>
        </p:nvSpPr>
        <p:spPr>
          <a:xfrm>
            <a:off x="6012160" y="3610087"/>
            <a:ext cx="335326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2 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0</a:t>
            </a:r>
            <a:endParaRPr lang="th-TH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Line Callout 1 (Accent Bar) 24"/>
          <p:cNvSpPr/>
          <p:nvPr/>
        </p:nvSpPr>
        <p:spPr>
          <a:xfrm flipH="1">
            <a:off x="3347864" y="1052736"/>
            <a:ext cx="1239442" cy="338554"/>
          </a:xfrm>
          <a:prstGeom prst="accentCallout1">
            <a:avLst>
              <a:gd name="adj1" fmla="val 48378"/>
              <a:gd name="adj2" fmla="val 101311"/>
              <a:gd name="adj3" fmla="val 189816"/>
              <a:gd name="adj4" fmla="val 112370"/>
            </a:avLst>
          </a:prstGeom>
          <a:ln>
            <a:solidFill>
              <a:schemeClr val="bg1">
                <a:lumMod val="6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insert I </a:t>
            </a:r>
            <a:r>
              <a:rPr lang="th-TH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ที่ท้าย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list</a:t>
            </a:r>
            <a:endParaRPr lang="th-TH" sz="1600" b="1" dirty="0">
              <a:solidFill>
                <a:schemeClr val="bg1">
                  <a:lumMod val="50000"/>
                </a:schemeClr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20072" y="908720"/>
            <a:ext cx="3024336" cy="5847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Check Stack Overflow ? </a:t>
            </a:r>
          </a:p>
          <a:p>
            <a:pPr>
              <a:defRPr/>
            </a:pP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-&gt; Python list inside operation</a:t>
            </a:r>
          </a:p>
        </p:txBody>
      </p:sp>
    </p:spTree>
    <p:extLst>
      <p:ext uri="{BB962C8B-B14F-4D97-AF65-F5344CB8AC3E}">
        <p14:creationId xmlns:p14="http://schemas.microsoft.com/office/powerpoint/2010/main" xmlns="" val="347131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3" grpId="0"/>
      <p:bldP spid="47" grpId="0"/>
      <p:bldP spid="48" grpId="0"/>
      <p:bldP spid="49" grpId="0"/>
      <p:bldP spid="50" grpId="0" animBg="1"/>
      <p:bldP spid="51" grpId="0" animBg="1"/>
      <p:bldP spid="52" grpId="0" animBg="1"/>
      <p:bldP spid="53" grpId="0"/>
      <p:bldP spid="25" grpId="0" animBg="1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611560" y="929626"/>
            <a:ext cx="3528392" cy="1323439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anchor="ctr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class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Stack</a:t>
            </a:r>
            <a:r>
              <a:rPr lang="en-US" sz="1600" dirty="0" smtClean="0"/>
              <a:t>:</a:t>
            </a:r>
          </a:p>
          <a:p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C00000"/>
                </a:solidFill>
              </a:rPr>
              <a:t> </a:t>
            </a:r>
            <a:endParaRPr lang="en-US" sz="1600" dirty="0" smtClean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 err="1" smtClean="0">
                <a:solidFill>
                  <a:srgbClr val="0000FF"/>
                </a:solidFill>
              </a:rPr>
              <a:t>def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pop</a:t>
            </a:r>
            <a:r>
              <a:rPr lang="en-US" sz="1600" dirty="0" smtClean="0">
                <a:solidFill>
                  <a:schemeClr val="tx1"/>
                </a:solidFill>
              </a:rPr>
              <a:t>(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smtClean="0"/>
              <a:t>):   </a:t>
            </a:r>
            <a:r>
              <a:rPr lang="en-US" sz="1600" dirty="0" smtClean="0">
                <a:solidFill>
                  <a:srgbClr val="00B050"/>
                </a:solidFill>
              </a:rPr>
              <a:t># remove &amp; return</a:t>
            </a:r>
            <a:r>
              <a:rPr lang="th-TH" sz="1600" dirty="0" smtClean="0">
                <a:solidFill>
                  <a:srgbClr val="00B050"/>
                </a:solidFill>
              </a:rPr>
              <a:t> อันบนสุด</a:t>
            </a:r>
          </a:p>
          <a:p>
            <a:pPr>
              <a:lnSpc>
                <a:spcPct val="150000"/>
              </a:lnSpc>
            </a:pPr>
            <a:r>
              <a:rPr lang="en-US" sz="1600" dirty="0" smtClean="0"/>
              <a:t>         </a:t>
            </a:r>
            <a:r>
              <a:rPr lang="en-US" sz="1600" dirty="0" smtClean="0">
                <a:solidFill>
                  <a:srgbClr val="0000FF"/>
                </a:solidFill>
              </a:rPr>
              <a:t>return</a:t>
            </a:r>
            <a:r>
              <a:rPr lang="en-US" sz="1600" dirty="0" smtClean="0"/>
              <a:t> 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err="1" smtClean="0"/>
              <a:t>.</a:t>
            </a:r>
            <a:r>
              <a:rPr lang="en-US" sz="1600" dirty="0" err="1" smtClean="0">
                <a:solidFill>
                  <a:schemeClr val="tx1"/>
                </a:solidFill>
              </a:rPr>
              <a:t>items</a:t>
            </a:r>
            <a:r>
              <a:rPr lang="en-US" sz="1600" dirty="0" err="1" smtClean="0"/>
              <a:t>.</a:t>
            </a:r>
            <a:r>
              <a:rPr lang="en-US" sz="1600" dirty="0" err="1" smtClean="0">
                <a:solidFill>
                  <a:schemeClr val="tx1"/>
                </a:solidFill>
              </a:rPr>
              <a:t>pop</a:t>
            </a:r>
            <a:r>
              <a:rPr lang="en-US" sz="1600" dirty="0" smtClean="0"/>
              <a:t>()</a:t>
            </a:r>
            <a:endParaRPr lang="th-TH" sz="1600" dirty="0">
              <a:solidFill>
                <a:srgbClr val="C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39552" y="3524523"/>
            <a:ext cx="3024336" cy="2723823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pop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  <a:endParaRPr lang="en-US" sz="1600" b="1" dirty="0" smtClean="0">
              <a:solidFill>
                <a:srgbClr val="C00000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pop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  <a:endParaRPr lang="en-US" sz="1600" b="1" dirty="0" smtClean="0">
              <a:solidFill>
                <a:srgbClr val="C00000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pop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595295" y="5106670"/>
            <a:ext cx="431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601988" y="4365104"/>
            <a:ext cx="8018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601321" y="3635732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228184" y="4850110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6228184" y="4399012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</a:t>
            </a:r>
            <a:endParaRPr lang="th-TH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868144" y="3826111"/>
            <a:ext cx="432048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300"/>
              </a:lnSpc>
              <a:spcAft>
                <a:spcPts val="300"/>
              </a:spcAft>
            </a:pPr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0</a:t>
            </a:r>
            <a:endParaRPr lang="th-TH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626624" y="4005064"/>
            <a:ext cx="3080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B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635896" y="4725144"/>
            <a:ext cx="3080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A</a:t>
            </a:r>
          </a:p>
        </p:txBody>
      </p:sp>
      <p:sp>
        <p:nvSpPr>
          <p:cNvPr id="35" name="Rectangle 34"/>
          <p:cNvSpPr/>
          <p:nvPr/>
        </p:nvSpPr>
        <p:spPr>
          <a:xfrm>
            <a:off x="3592858" y="5826750"/>
            <a:ext cx="30235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C0000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# error Stack Underflow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068322" y="1931323"/>
            <a:ext cx="576064" cy="22624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3" name="Cloud Callout 22"/>
          <p:cNvSpPr/>
          <p:nvPr/>
        </p:nvSpPr>
        <p:spPr>
          <a:xfrm flipH="1">
            <a:off x="467544" y="2780928"/>
            <a:ext cx="1989219" cy="562213"/>
          </a:xfrm>
          <a:prstGeom prst="cloudCallout">
            <a:avLst>
              <a:gd name="adj1" fmla="val 304"/>
              <a:gd name="adj2" fmla="val -138452"/>
            </a:avLst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th-TH" b="1" dirty="0" smtClean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อย่าลืม </a:t>
            </a:r>
            <a:r>
              <a:rPr lang="en-US" b="1" dirty="0" smtClean="0">
                <a:solidFill>
                  <a:schemeClr val="tx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return !!!</a:t>
            </a:r>
            <a:endParaRPr lang="th-TH" b="1" dirty="0" smtClean="0">
              <a:solidFill>
                <a:schemeClr val="tx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7" grpId="0"/>
      <p:bldP spid="48" grpId="0"/>
      <p:bldP spid="50" grpId="0" animBg="1"/>
      <p:bldP spid="51" grpId="0" animBg="1"/>
      <p:bldP spid="32" grpId="0"/>
      <p:bldP spid="34" grpId="0"/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peek()</a:t>
            </a:r>
            <a:endParaRPr lang="th-TH" dirty="0"/>
          </a:p>
        </p:txBody>
      </p:sp>
      <p:sp>
        <p:nvSpPr>
          <p:cNvPr id="39" name="Rectangle 38"/>
          <p:cNvSpPr/>
          <p:nvPr/>
        </p:nvSpPr>
        <p:spPr>
          <a:xfrm>
            <a:off x="611560" y="1052736"/>
            <a:ext cx="3240360" cy="156966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rgbClr val="0000FF"/>
                </a:solidFill>
              </a:rPr>
              <a:t>class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Stack</a:t>
            </a:r>
            <a:r>
              <a:rPr lang="en-US" sz="1600" dirty="0" smtClean="0"/>
              <a:t>:</a:t>
            </a:r>
          </a:p>
          <a:p>
            <a:pPr>
              <a:lnSpc>
                <a:spcPct val="150000"/>
              </a:lnSpc>
            </a:pPr>
            <a:endParaRPr lang="en-US" sz="1600" dirty="0" smtClean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 smtClean="0"/>
              <a:t>    </a:t>
            </a:r>
            <a:r>
              <a:rPr lang="en-US" sz="1600" dirty="0" smtClean="0">
                <a:solidFill>
                  <a:srgbClr val="0000FF"/>
                </a:solidFill>
              </a:rPr>
              <a:t>def</a:t>
            </a:r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00B0F0"/>
                </a:solidFill>
              </a:rPr>
              <a:t>peek</a:t>
            </a:r>
            <a:r>
              <a:rPr lang="en-US" sz="1600" dirty="0" smtClean="0">
                <a:solidFill>
                  <a:schemeClr val="tx1"/>
                </a:solidFill>
              </a:rPr>
              <a:t>(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self</a:t>
            </a:r>
            <a:r>
              <a:rPr lang="en-US" sz="1600" dirty="0" smtClean="0"/>
              <a:t>):   </a:t>
            </a:r>
            <a:r>
              <a:rPr lang="en-US" sz="1600" dirty="0" smtClean="0">
                <a:solidFill>
                  <a:srgbClr val="00B050"/>
                </a:solidFill>
              </a:rPr>
              <a:t># return</a:t>
            </a:r>
            <a:r>
              <a:rPr lang="th-TH" sz="1600" dirty="0" smtClean="0">
                <a:solidFill>
                  <a:srgbClr val="00B050"/>
                </a:solidFill>
              </a:rPr>
              <a:t> อันบนสุด</a:t>
            </a:r>
            <a:endParaRPr lang="en-US" sz="1600" dirty="0" smtClean="0"/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rgbClr val="00B050"/>
                </a:solidFill>
              </a:rPr>
              <a:t>         </a:t>
            </a:r>
            <a:r>
              <a:rPr lang="en-US" sz="1600" dirty="0" smtClean="0">
                <a:solidFill>
                  <a:srgbClr val="0000FF"/>
                </a:solidFill>
              </a:rPr>
              <a:t>return</a:t>
            </a:r>
            <a:r>
              <a:rPr lang="en-US" sz="1600" dirty="0" smtClean="0"/>
              <a:t> </a:t>
            </a:r>
            <a:r>
              <a:rPr lang="en-US" sz="1600" dirty="0" err="1" smtClean="0"/>
              <a:t>self.</a:t>
            </a:r>
            <a:r>
              <a:rPr lang="en-US" sz="1600" dirty="0" err="1" smtClean="0">
                <a:solidFill>
                  <a:schemeClr val="tx1"/>
                </a:solidFill>
              </a:rPr>
              <a:t>items</a:t>
            </a:r>
            <a:r>
              <a:rPr lang="en-US" sz="1600" dirty="0" smtClean="0"/>
              <a:t>[ </a:t>
            </a:r>
            <a:r>
              <a:rPr lang="en-US" sz="1600" dirty="0" smtClean="0">
                <a:solidFill>
                  <a:srgbClr val="C00000"/>
                </a:solidFill>
              </a:rPr>
              <a:t>-1</a:t>
            </a:r>
            <a:r>
              <a:rPr lang="en-US" sz="1600" dirty="0" smtClean="0"/>
              <a:t>]</a:t>
            </a:r>
            <a:endParaRPr lang="th-TH" sz="1600" dirty="0">
              <a:solidFill>
                <a:srgbClr val="C0000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11560" y="3501008"/>
            <a:ext cx="3240360" cy="150810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s.items.</a:t>
            </a:r>
            <a:r>
              <a:rPr lang="en-US" sz="1600" b="1" dirty="0" err="1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peek</a:t>
            </a:r>
            <a:r>
              <a:rPr lang="en-US" sz="1600" b="1" dirty="0" smtClean="0">
                <a:solidFill>
                  <a:srgbClr val="C0000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()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  <a:endParaRPr lang="en-US" sz="1600" b="1" dirty="0" smtClean="0">
              <a:solidFill>
                <a:srgbClr val="C00000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  <a:p>
            <a:pPr>
              <a:lnSpc>
                <a:spcPct val="200000"/>
              </a:lnSpc>
            </a:pP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print(</a:t>
            </a:r>
            <a:r>
              <a:rPr lang="en-US" sz="1600" b="1" dirty="0" err="1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s.items</a:t>
            </a:r>
            <a:r>
              <a:rPr lang="en-US" sz="1600" b="1" dirty="0" smtClean="0">
                <a:solidFill>
                  <a:prstClr val="black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8" name="Rectangle 47"/>
          <p:cNvSpPr/>
          <p:nvPr/>
        </p:nvSpPr>
        <p:spPr>
          <a:xfrm>
            <a:off x="3863241" y="3635732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300192" y="4346054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A</a:t>
            </a:r>
            <a:endParaRPr lang="th-TH" sz="2000" dirty="0"/>
          </a:p>
        </p:txBody>
      </p:sp>
      <p:sp>
        <p:nvSpPr>
          <p:cNvPr id="51" name="Rectangle 50"/>
          <p:cNvSpPr/>
          <p:nvPr/>
        </p:nvSpPr>
        <p:spPr>
          <a:xfrm>
            <a:off x="6300192" y="3894956"/>
            <a:ext cx="648072" cy="432048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</a:t>
            </a:r>
            <a:endParaRPr lang="th-TH" sz="2000" dirty="0"/>
          </a:p>
        </p:txBody>
      </p:sp>
      <p:sp>
        <p:nvSpPr>
          <p:cNvPr id="53" name="Rectangle 52"/>
          <p:cNvSpPr/>
          <p:nvPr/>
        </p:nvSpPr>
        <p:spPr>
          <a:xfrm>
            <a:off x="5868144" y="3297341"/>
            <a:ext cx="432048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3300"/>
              </a:lnSpc>
              <a:spcAft>
                <a:spcPts val="300"/>
              </a:spcAft>
            </a:pPr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pPr algn="ctr">
              <a:lnSpc>
                <a:spcPts val="3300"/>
              </a:lnSpc>
              <a:spcAft>
                <a:spcPts val="300"/>
              </a:spcAft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</a:rPr>
              <a:t>0</a:t>
            </a:r>
            <a:endParaRPr lang="th-TH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945110" y="4201009"/>
            <a:ext cx="3080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F0"/>
                </a:solidFill>
                <a:latin typeface="Courier New" panose="02070309020205020404" pitchFamily="49" charset="0"/>
                <a:ea typeface="SimSun" pitchFamily="2" charset="-122"/>
                <a:cs typeface="Courier New" panose="02070309020205020404" pitchFamily="49" charset="0"/>
              </a:rPr>
              <a:t>B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873102" y="4674622"/>
            <a:ext cx="14189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B050"/>
                </a:solidFill>
                <a:latin typeface="Courier New" pitchFamily="49" charset="0"/>
                <a:ea typeface="SimSun" pitchFamily="2" charset="-122"/>
                <a:cs typeface="Courier New" pitchFamily="49" charset="0"/>
              </a:rPr>
              <a:t>['A', 'B']</a:t>
            </a:r>
            <a:endParaRPr lang="en-US" sz="1600" b="1" dirty="0" smtClean="0">
              <a:solidFill>
                <a:prstClr val="black"/>
              </a:solidFill>
              <a:latin typeface="Courier New" panose="02070309020205020404" pitchFamily="49" charset="0"/>
              <a:ea typeface="SimSun" pitchFamily="2" charset="-122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8" grpId="0"/>
      <p:bldP spid="32" grpId="0"/>
      <p:bldP spid="23" grpId="0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50E911C-BE42-4263-8633-38285AF941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ANI_TEXT</Template>
  <TotalTime>14697</TotalTime>
  <Words>1684</Words>
  <Application>Microsoft Office PowerPoint</Application>
  <PresentationFormat>On-screen Show (4:3)</PresentationFormat>
  <Paragraphs>561</Paragraphs>
  <Slides>34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7" baseType="lpstr">
      <vt:lpstr>Arial</vt:lpstr>
      <vt:lpstr>Angsana New</vt:lpstr>
      <vt:lpstr>Comic Sans MS</vt:lpstr>
      <vt:lpstr>Calibri</vt:lpstr>
      <vt:lpstr>Cordia New</vt:lpstr>
      <vt:lpstr>TH SarabunPSK</vt:lpstr>
      <vt:lpstr>SimSun</vt:lpstr>
      <vt:lpstr>Courier New</vt:lpstr>
      <vt:lpstr>Wingdings</vt:lpstr>
      <vt:lpstr>CordiaUPC</vt:lpstr>
      <vt:lpstr>Microsoft Sans Serif</vt:lpstr>
      <vt:lpstr>TH Sarabun New</vt:lpstr>
      <vt:lpstr>1_Custom Design</vt:lpstr>
      <vt:lpstr>Stack (Push Down Stack)</vt:lpstr>
      <vt:lpstr>Stack</vt:lpstr>
      <vt:lpstr>Slide 3</vt:lpstr>
      <vt:lpstr>Stack : Logical Abstract Data Type </vt:lpstr>
      <vt:lpstr>Stack : Physical Abstract Data Type </vt:lpstr>
      <vt:lpstr>Data Implementation : __init__()</vt:lpstr>
      <vt:lpstr>push()</vt:lpstr>
      <vt:lpstr>pop()</vt:lpstr>
      <vt:lpstr>peek()</vt:lpstr>
      <vt:lpstr>isEmpty()</vt:lpstr>
      <vt:lpstr>size()</vt:lpstr>
      <vt:lpstr>Stack Implementation</vt:lpstr>
      <vt:lpstr>Stack Applications</vt:lpstr>
      <vt:lpstr>Parenthesis Matching</vt:lpstr>
      <vt:lpstr>Parenthesis Matching</vt:lpstr>
      <vt:lpstr>Parenthesis Matching</vt:lpstr>
      <vt:lpstr>Parenthesis Matching</vt:lpstr>
      <vt:lpstr>Parenthesis Matching</vt:lpstr>
      <vt:lpstr>Writing Code</vt:lpstr>
      <vt:lpstr>Design Tools, Warnier-Orr Diagram</vt:lpstr>
      <vt:lpstr>Warnier-Orr Diagram Design Tool </vt:lpstr>
      <vt:lpstr>Python : Parenthesis Matching</vt:lpstr>
      <vt:lpstr>Stack Application</vt:lpstr>
      <vt:lpstr>Postfix Notation (Polish Notation)</vt:lpstr>
      <vt:lpstr>Evaluate Postfix Notation</vt:lpstr>
      <vt:lpstr>Slide 26</vt:lpstr>
      <vt:lpstr>Stack Application</vt:lpstr>
      <vt:lpstr> Infix to Postfix Conversion</vt:lpstr>
      <vt:lpstr>Infix to Postfix Conversion a*b+c  ---- &gt;</vt:lpstr>
      <vt:lpstr>Infix to Postfix Conversion a+b*c  ---- &gt;</vt:lpstr>
      <vt:lpstr>Infix to Postfix Conversion</vt:lpstr>
      <vt:lpstr>                              Infix to Postfix Conversion  </vt:lpstr>
      <vt:lpstr>                              Infix to Postfix Conversion  (cont.)  </vt:lpstr>
      <vt:lpstr>Stack Application</vt:lpstr>
    </vt:vector>
  </TitlesOfParts>
  <Company>nzn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WincoolV5</dc:creator>
  <cp:keywords/>
  <cp:lastModifiedBy>thit2</cp:lastModifiedBy>
  <cp:revision>1477</cp:revision>
  <dcterms:created xsi:type="dcterms:W3CDTF">2014-10-05T00:31:01Z</dcterms:created>
  <dcterms:modified xsi:type="dcterms:W3CDTF">2017-08-14T14:11:46Z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TC103382659990</vt:lpwstr>
  </property>
</Properties>
</file>

<file path=docProps/thumbnail.jpeg>
</file>